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8" r:id="rId2"/>
    <p:sldId id="277" r:id="rId3"/>
    <p:sldId id="272" r:id="rId4"/>
    <p:sldId id="273" r:id="rId5"/>
    <p:sldId id="270" r:id="rId6"/>
    <p:sldId id="260" r:id="rId7"/>
    <p:sldId id="261" r:id="rId8"/>
    <p:sldId id="262" r:id="rId9"/>
    <p:sldId id="263" r:id="rId10"/>
    <p:sldId id="264" r:id="rId11"/>
    <p:sldId id="267" r:id="rId12"/>
    <p:sldId id="269" r:id="rId13"/>
    <p:sldId id="265" r:id="rId14"/>
    <p:sldId id="279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2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659" cy="466164"/>
          </a:xfrm>
          <a:prstGeom prst="rect">
            <a:avLst/>
          </a:prstGeom>
        </p:spPr>
        <p:txBody>
          <a:bodyPr vert="horz" lIns="90716" tIns="45358" rIns="90716" bIns="453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867" y="0"/>
            <a:ext cx="3043659" cy="466164"/>
          </a:xfrm>
          <a:prstGeom prst="rect">
            <a:avLst/>
          </a:prstGeom>
        </p:spPr>
        <p:txBody>
          <a:bodyPr vert="horz" lIns="90716" tIns="45358" rIns="90716" bIns="45358" rtlCol="0"/>
          <a:lstStyle>
            <a:lvl1pPr algn="r">
              <a:defRPr sz="1200"/>
            </a:lvl1pPr>
          </a:lstStyle>
          <a:p>
            <a:fld id="{0FF4D2EA-7A6A-4D27-8FDE-DC0624487A96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361"/>
            <a:ext cx="3043659" cy="466164"/>
          </a:xfrm>
          <a:prstGeom prst="rect">
            <a:avLst/>
          </a:prstGeom>
        </p:spPr>
        <p:txBody>
          <a:bodyPr vert="horz" lIns="90716" tIns="45358" rIns="90716" bIns="453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867" y="8841361"/>
            <a:ext cx="3043659" cy="466164"/>
          </a:xfrm>
          <a:prstGeom prst="rect">
            <a:avLst/>
          </a:prstGeom>
        </p:spPr>
        <p:txBody>
          <a:bodyPr vert="horz" lIns="90716" tIns="45358" rIns="90716" bIns="45358" rtlCol="0" anchor="b"/>
          <a:lstStyle>
            <a:lvl1pPr algn="r">
              <a:defRPr sz="1200"/>
            </a:lvl1pPr>
          </a:lstStyle>
          <a:p>
            <a:fld id="{5B2E2BAE-A00F-4174-A9A2-A2603A3427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32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1" tIns="46656" rIns="93311" bIns="46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1" tIns="46656" rIns="93311" bIns="46656" rtlCol="0"/>
          <a:lstStyle>
            <a:lvl1pPr algn="r">
              <a:defRPr sz="1200"/>
            </a:lvl1pPr>
          </a:lstStyle>
          <a:p>
            <a:fld id="{E1439090-A110-4A6D-92E8-3016BEEE6098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1" tIns="46656" rIns="93311" bIns="4665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1" tIns="46656" rIns="93311" bIns="466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1" tIns="46656" rIns="93311" bIns="46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1" tIns="46656" rIns="93311" bIns="46656" rtlCol="0" anchor="b"/>
          <a:lstStyle>
            <a:lvl1pPr algn="r">
              <a:defRPr sz="1200"/>
            </a:lvl1pPr>
          </a:lstStyle>
          <a:p>
            <a:fld id="{B28293D9-C5E4-4652-BDFD-A0C07F18DC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06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366414-55AD-449B-9D95-EAAF6ACDB5EF}" type="slidenum">
              <a:rPr lang="en-US">
                <a:ea typeface="ＭＳ Ｐゴシック" pitchFamily="1" charset="-128"/>
              </a:rPr>
              <a:pPr/>
              <a:t>2</a:t>
            </a:fld>
            <a:endParaRPr lang="en-US">
              <a:ea typeface="ＭＳ Ｐゴシック" pitchFamily="1" charset="-128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734" y="4422460"/>
            <a:ext cx="5149637" cy="4188778"/>
          </a:xfrm>
          <a:noFill/>
          <a:ln/>
        </p:spPr>
        <p:txBody>
          <a:bodyPr/>
          <a:lstStyle/>
          <a:p>
            <a:pPr eaLnBrk="1" hangingPunct="1"/>
            <a:endParaRPr lang="en-CA" smtClean="0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2698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36A0-61A8-4A68-87EA-A0028A8B73C3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588D-8B3E-46BD-ADDF-717D170ED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36A0-61A8-4A68-87EA-A0028A8B73C3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588D-8B3E-46BD-ADDF-717D170ED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36A0-61A8-4A68-87EA-A0028A8B73C3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588D-8B3E-46BD-ADDF-717D170ED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36A0-61A8-4A68-87EA-A0028A8B73C3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588D-8B3E-46BD-ADDF-717D170ED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36A0-61A8-4A68-87EA-A0028A8B73C3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588D-8B3E-46BD-ADDF-717D170ED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36A0-61A8-4A68-87EA-A0028A8B73C3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588D-8B3E-46BD-ADDF-717D170ED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36A0-61A8-4A68-87EA-A0028A8B73C3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588D-8B3E-46BD-ADDF-717D170ED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36A0-61A8-4A68-87EA-A0028A8B73C3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588D-8B3E-46BD-ADDF-717D170ED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36A0-61A8-4A68-87EA-A0028A8B73C3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588D-8B3E-46BD-ADDF-717D170ED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36A0-61A8-4A68-87EA-A0028A8B73C3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588D-8B3E-46BD-ADDF-717D170ED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36A0-61A8-4A68-87EA-A0028A8B73C3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588D-8B3E-46BD-ADDF-717D170ED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936A0-61A8-4A68-87EA-A0028A8B73C3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8588D-8B3E-46BD-ADDF-717D170ED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46997" y="5330093"/>
            <a:ext cx="48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  </a:t>
            </a:r>
            <a:r>
              <a:rPr lang="en-US" sz="2400" b="1" dirty="0" err="1" smtClean="0"/>
              <a:t>Presentado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por</a:t>
            </a:r>
            <a:r>
              <a:rPr lang="en-US" sz="2400" b="1" dirty="0" smtClean="0"/>
              <a:t>: Laura Villa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95790" y="152400"/>
            <a:ext cx="701941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            AUTISMO</a:t>
            </a:r>
          </a:p>
          <a:p>
            <a:r>
              <a:rPr lang="en-US" sz="4800" b="1" dirty="0" smtClean="0"/>
              <a:t>  </a:t>
            </a:r>
            <a:r>
              <a:rPr lang="en-US" sz="4800" b="1" dirty="0" err="1" smtClean="0"/>
              <a:t>Trastornos</a:t>
            </a:r>
            <a:r>
              <a:rPr lang="en-US" sz="4800" b="1" dirty="0" smtClean="0"/>
              <a:t> del </a:t>
            </a:r>
            <a:r>
              <a:rPr lang="en-US" sz="4800" b="1" dirty="0" err="1" smtClean="0"/>
              <a:t>Espectro</a:t>
            </a:r>
            <a:endParaRPr lang="en-US" sz="4800" b="1" dirty="0" smtClean="0"/>
          </a:p>
          <a:p>
            <a:r>
              <a:rPr lang="en-US" sz="4800" b="1" dirty="0" smtClean="0"/>
              <a:t>           </a:t>
            </a:r>
            <a:r>
              <a:rPr lang="en-US" sz="4800" b="1" dirty="0" err="1" smtClean="0"/>
              <a:t>Autista</a:t>
            </a:r>
            <a:r>
              <a:rPr lang="en-US" sz="4800" b="1" dirty="0" smtClean="0"/>
              <a:t> </a:t>
            </a:r>
            <a:r>
              <a:rPr lang="en-US" sz="5400" b="1" dirty="0" smtClean="0">
                <a:solidFill>
                  <a:srgbClr val="2A08B8"/>
                </a:solidFill>
              </a:rPr>
              <a:t>(TEA) </a:t>
            </a:r>
            <a:endParaRPr lang="en-US" sz="5400" b="1" dirty="0">
              <a:solidFill>
                <a:srgbClr val="2A08B8"/>
              </a:solidFill>
            </a:endParaRPr>
          </a:p>
        </p:txBody>
      </p:sp>
      <p:pic>
        <p:nvPicPr>
          <p:cNvPr id="1026" name="Picture 2" descr="Typical Characteristics of Autism Spectrum Disorder | Otsim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997" y="2744791"/>
            <a:ext cx="4025103" cy="2683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" name="Picture 2" descr="https://lh6.googleusercontent.com/FKf5k-RYEiaOmUN5KUDgn9eRUTQ9-vuyO1VvceHrYKVk6WLwA230KjmHlQ3bG7HYOrlLnZI9x5cdhxOygtnr2eWf_9wIhb4cWlgdQffIVLwN5K-cv9O-_pxLaZcSMjXew1dUnQeemYxPh49OiWg1BsAM=s204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301961"/>
            <a:ext cx="2409245" cy="44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Google Shape;60;p14"/>
          <p:cNvSpPr/>
          <p:nvPr/>
        </p:nvSpPr>
        <p:spPr>
          <a:xfrm rot="-5400000">
            <a:off x="5768700" y="3482700"/>
            <a:ext cx="2956200" cy="37944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65;p14"/>
          <p:cNvSpPr/>
          <p:nvPr/>
        </p:nvSpPr>
        <p:spPr>
          <a:xfrm rot="10800000">
            <a:off x="5994600" y="-50"/>
            <a:ext cx="3149400" cy="5094900"/>
          </a:xfrm>
          <a:prstGeom prst="rtTriangle">
            <a:avLst/>
          </a:prstGeom>
          <a:solidFill>
            <a:srgbClr val="4285F4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648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438" y="228600"/>
            <a:ext cx="6858000" cy="6096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Otras</a:t>
            </a:r>
            <a:r>
              <a:rPr lang="en-US" sz="3600" dirty="0" smtClean="0"/>
              <a:t> </a:t>
            </a:r>
            <a:r>
              <a:rPr lang="en-US" sz="3600" dirty="0" err="1" smtClean="0"/>
              <a:t>características</a:t>
            </a:r>
            <a:r>
              <a:rPr lang="en-US" sz="3600" dirty="0" smtClean="0"/>
              <a:t> </a:t>
            </a:r>
            <a:r>
              <a:rPr lang="en-US" sz="3600" dirty="0" err="1" smtClean="0"/>
              <a:t>conocidas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105400"/>
          </a:xfrm>
        </p:spPr>
        <p:txBody>
          <a:bodyPr>
            <a:normAutofit/>
          </a:bodyPr>
          <a:lstStyle/>
          <a:p>
            <a:r>
              <a:rPr lang="en-US" sz="2200" dirty="0" err="1" smtClean="0"/>
              <a:t>Aprenden</a:t>
            </a:r>
            <a:r>
              <a:rPr lang="en-US" sz="2200" dirty="0" smtClean="0"/>
              <a:t> </a:t>
            </a:r>
            <a:r>
              <a:rPr lang="en-US" sz="2200" dirty="0" err="1" smtClean="0"/>
              <a:t>visualmente</a:t>
            </a:r>
            <a:r>
              <a:rPr lang="en-US" sz="2200" dirty="0" smtClean="0"/>
              <a:t>. </a:t>
            </a: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2200" dirty="0" err="1" smtClean="0"/>
              <a:t>Vagar</a:t>
            </a:r>
            <a:r>
              <a:rPr lang="en-US" sz="2200" dirty="0" smtClean="0"/>
              <a:t>, </a:t>
            </a:r>
            <a:r>
              <a:rPr lang="en-US" sz="2200" dirty="0" err="1" smtClean="0"/>
              <a:t>deambular</a:t>
            </a:r>
            <a:r>
              <a:rPr lang="en-US" sz="2200" dirty="0" smtClean="0"/>
              <a:t> / </a:t>
            </a:r>
            <a:r>
              <a:rPr lang="en-US" sz="2200" dirty="0" err="1" smtClean="0"/>
              <a:t>distraído</a:t>
            </a:r>
            <a:r>
              <a:rPr lang="en-US" sz="2200" dirty="0" smtClean="0"/>
              <a:t>. </a:t>
            </a:r>
          </a:p>
          <a:p>
            <a:r>
              <a:rPr lang="en-US" sz="2200" dirty="0" err="1" smtClean="0"/>
              <a:t>Rango</a:t>
            </a:r>
            <a:r>
              <a:rPr lang="en-US" sz="2200" dirty="0" smtClean="0"/>
              <a:t> </a:t>
            </a:r>
            <a:r>
              <a:rPr lang="en-US" sz="2200" dirty="0" err="1" smtClean="0"/>
              <a:t>amplio</a:t>
            </a:r>
            <a:r>
              <a:rPr lang="en-US" sz="2200" dirty="0" smtClean="0"/>
              <a:t> de </a:t>
            </a:r>
            <a:r>
              <a:rPr lang="en-US" sz="2200" dirty="0" err="1" smtClean="0"/>
              <a:t>inteligencia</a:t>
            </a:r>
            <a:r>
              <a:rPr lang="en-US" sz="2200" dirty="0" smtClean="0"/>
              <a:t>.</a:t>
            </a:r>
          </a:p>
          <a:p>
            <a:r>
              <a:rPr lang="en-US" sz="2200" dirty="0" err="1" smtClean="0"/>
              <a:t>Habilidades</a:t>
            </a:r>
            <a:r>
              <a:rPr lang="en-US" sz="2200" dirty="0" smtClean="0"/>
              <a:t> </a:t>
            </a:r>
            <a:r>
              <a:rPr lang="en-US" sz="2200" dirty="0" err="1" smtClean="0"/>
              <a:t>especiales</a:t>
            </a:r>
            <a:r>
              <a:rPr lang="en-US" sz="2200" dirty="0" smtClean="0"/>
              <a:t> (</a:t>
            </a:r>
            <a:r>
              <a:rPr lang="en-US" sz="2200" dirty="0" err="1" smtClean="0"/>
              <a:t>hiperlexia</a:t>
            </a:r>
            <a:r>
              <a:rPr lang="en-US" sz="2200" dirty="0" smtClean="0"/>
              <a:t>) / </a:t>
            </a:r>
            <a:r>
              <a:rPr lang="en-US" sz="2200" dirty="0" err="1" smtClean="0"/>
              <a:t>habilidades</a:t>
            </a:r>
            <a:r>
              <a:rPr lang="en-US" sz="2200" dirty="0" smtClean="0"/>
              <a:t> de Savant 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</a:t>
            </a:r>
            <a:r>
              <a:rPr lang="en-US" sz="2200" dirty="0"/>
              <a:t>(</a:t>
            </a:r>
            <a:r>
              <a:rPr lang="en-US" sz="2200" dirty="0" smtClean="0"/>
              <a:t>super </a:t>
            </a:r>
            <a:r>
              <a:rPr lang="en-US" sz="2200" dirty="0" err="1" smtClean="0"/>
              <a:t>poderes</a:t>
            </a:r>
            <a:r>
              <a:rPr lang="en-US" sz="2200" dirty="0" smtClean="0"/>
              <a:t>).</a:t>
            </a:r>
          </a:p>
          <a:p>
            <a:r>
              <a:rPr lang="en-US" sz="2200" dirty="0" err="1" smtClean="0"/>
              <a:t>Fluctuación</a:t>
            </a:r>
            <a:r>
              <a:rPr lang="en-US" sz="2200" dirty="0" smtClean="0"/>
              <a:t> de </a:t>
            </a:r>
            <a:r>
              <a:rPr lang="en-US" sz="2200" dirty="0" err="1" smtClean="0"/>
              <a:t>emociones</a:t>
            </a:r>
            <a:r>
              <a:rPr lang="en-US" sz="2200" dirty="0" smtClean="0"/>
              <a:t> (</a:t>
            </a:r>
            <a:r>
              <a:rPr lang="en-US" sz="2200" dirty="0" err="1" smtClean="0"/>
              <a:t>contento-triste-agitado</a:t>
            </a:r>
            <a:r>
              <a:rPr lang="en-US" sz="2200" dirty="0" smtClean="0"/>
              <a:t>).</a:t>
            </a:r>
          </a:p>
          <a:p>
            <a:r>
              <a:rPr lang="en-US" sz="2200" dirty="0" err="1" smtClean="0"/>
              <a:t>Aprendices</a:t>
            </a:r>
            <a:r>
              <a:rPr lang="en-US" sz="2200" dirty="0" smtClean="0"/>
              <a:t> </a:t>
            </a:r>
            <a:r>
              <a:rPr lang="en-US" sz="2200" dirty="0" err="1" smtClean="0"/>
              <a:t>incidentales</a:t>
            </a:r>
            <a:r>
              <a:rPr lang="en-US" sz="2200" dirty="0" smtClean="0"/>
              <a:t> </a:t>
            </a:r>
            <a:r>
              <a:rPr lang="en-US" sz="2200" dirty="0" err="1" smtClean="0"/>
              <a:t>pobres</a:t>
            </a:r>
            <a:r>
              <a:rPr lang="en-US" sz="2200" dirty="0" smtClean="0"/>
              <a:t>.</a:t>
            </a:r>
          </a:p>
          <a:p>
            <a:r>
              <a:rPr lang="en-US" sz="2200" dirty="0" err="1" smtClean="0"/>
              <a:t>Miedos</a:t>
            </a:r>
            <a:r>
              <a:rPr lang="en-US" sz="2200" dirty="0" smtClean="0"/>
              <a:t> </a:t>
            </a:r>
            <a:r>
              <a:rPr lang="en-US" sz="2200" dirty="0" err="1" smtClean="0"/>
              <a:t>inusuales</a:t>
            </a:r>
            <a:r>
              <a:rPr lang="en-US" sz="2200" dirty="0" smtClean="0"/>
              <a:t>.</a:t>
            </a:r>
          </a:p>
          <a:p>
            <a:r>
              <a:rPr lang="en-US" sz="2200" dirty="0" err="1" smtClean="0"/>
              <a:t>Hábitos</a:t>
            </a:r>
            <a:r>
              <a:rPr lang="en-US" sz="2200" dirty="0" smtClean="0"/>
              <a:t> </a:t>
            </a:r>
            <a:r>
              <a:rPr lang="en-US" sz="2200" dirty="0" err="1" smtClean="0"/>
              <a:t>inusuales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comer y </a:t>
            </a:r>
            <a:r>
              <a:rPr lang="en-US" sz="2200" dirty="0" err="1" smtClean="0"/>
              <a:t>gustos</a:t>
            </a:r>
            <a:r>
              <a:rPr lang="en-US" sz="2200" dirty="0" smtClean="0"/>
              <a:t> </a:t>
            </a:r>
            <a:r>
              <a:rPr lang="en-US" sz="2200" dirty="0" err="1" smtClean="0"/>
              <a:t>selectivos</a:t>
            </a:r>
            <a:r>
              <a:rPr lang="en-US" sz="2200" dirty="0" smtClean="0"/>
              <a:t> de comida. </a:t>
            </a:r>
          </a:p>
          <a:p>
            <a:r>
              <a:rPr lang="en-US" sz="2200" dirty="0" err="1" smtClean="0"/>
              <a:t>Problemas</a:t>
            </a:r>
            <a:r>
              <a:rPr lang="en-US" sz="2200" dirty="0" smtClean="0"/>
              <a:t> </a:t>
            </a:r>
            <a:r>
              <a:rPr lang="en-US" sz="2200" dirty="0" err="1" smtClean="0"/>
              <a:t>sensoriales</a:t>
            </a:r>
            <a:r>
              <a:rPr lang="en-US" sz="2200" dirty="0" smtClean="0"/>
              <a:t> /</a:t>
            </a:r>
            <a:r>
              <a:rPr lang="en-US" sz="2200" dirty="0" err="1" smtClean="0"/>
              <a:t>dificultad</a:t>
            </a:r>
            <a:r>
              <a:rPr lang="en-US" sz="2200" dirty="0" smtClean="0"/>
              <a:t> para </a:t>
            </a:r>
            <a:r>
              <a:rPr lang="en-US" sz="2200" dirty="0" err="1" smtClean="0"/>
              <a:t>procesar</a:t>
            </a:r>
            <a:r>
              <a:rPr lang="en-US" sz="2200" dirty="0" smtClean="0"/>
              <a:t> </a:t>
            </a:r>
            <a:r>
              <a:rPr lang="en-US" sz="2200" dirty="0" err="1" smtClean="0"/>
              <a:t>sensaciones</a:t>
            </a:r>
            <a:r>
              <a:rPr lang="en-US" sz="2200" dirty="0" smtClean="0"/>
              <a:t> 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(</a:t>
            </a:r>
            <a:r>
              <a:rPr lang="en-US" sz="2200" dirty="0" err="1" smtClean="0"/>
              <a:t>oído</a:t>
            </a:r>
            <a:r>
              <a:rPr lang="en-US" sz="2200" dirty="0" smtClean="0"/>
              <a:t>, gusto, vista, </a:t>
            </a:r>
            <a:r>
              <a:rPr lang="en-US" sz="2200" dirty="0" err="1" smtClean="0"/>
              <a:t>tacto</a:t>
            </a:r>
            <a:r>
              <a:rPr lang="en-US" sz="2200" dirty="0" smtClean="0"/>
              <a:t>, </a:t>
            </a:r>
            <a:r>
              <a:rPr lang="en-US" sz="2200" dirty="0" err="1" smtClean="0"/>
              <a:t>olfato</a:t>
            </a:r>
            <a:r>
              <a:rPr lang="en-US" sz="2200" dirty="0" smtClean="0"/>
              <a:t> y dos mas: vestibular y 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</a:t>
            </a:r>
            <a:r>
              <a:rPr lang="en-US" sz="2200" dirty="0" err="1" smtClean="0"/>
              <a:t>propiocepción</a:t>
            </a:r>
            <a:r>
              <a:rPr lang="en-US" sz="2200" dirty="0" smtClean="0"/>
              <a:t> (</a:t>
            </a:r>
            <a:r>
              <a:rPr lang="en-US" sz="1800" dirty="0" err="1" smtClean="0"/>
              <a:t>planeación</a:t>
            </a:r>
            <a:r>
              <a:rPr lang="en-US" sz="1800" dirty="0" smtClean="0"/>
              <a:t> </a:t>
            </a:r>
            <a:r>
              <a:rPr lang="en-US" sz="1800" dirty="0" err="1" smtClean="0"/>
              <a:t>motríz</a:t>
            </a:r>
            <a:r>
              <a:rPr lang="en-US" sz="1800" dirty="0" smtClean="0"/>
              <a:t>)</a:t>
            </a:r>
            <a:r>
              <a:rPr lang="en-US" sz="2200" dirty="0" smtClean="0"/>
              <a:t>.     </a:t>
            </a:r>
          </a:p>
        </p:txBody>
      </p:sp>
      <p:sp>
        <p:nvSpPr>
          <p:cNvPr id="4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60;p14"/>
          <p:cNvSpPr/>
          <p:nvPr/>
        </p:nvSpPr>
        <p:spPr>
          <a:xfrm rot="-5400000">
            <a:off x="5768700" y="3482700"/>
            <a:ext cx="2956200" cy="37944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los padres?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62912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Promueva</a:t>
            </a:r>
            <a:r>
              <a:rPr lang="en-US" dirty="0" smtClean="0"/>
              <a:t> / </a:t>
            </a:r>
            <a:r>
              <a:rPr lang="en-US" dirty="0" err="1" smtClean="0"/>
              <a:t>apoye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dirty="0" err="1" smtClean="0"/>
              <a:t>comunicación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Hable</a:t>
            </a:r>
            <a:r>
              <a:rPr lang="en-US" dirty="0" smtClean="0"/>
              <a:t> 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hijo</a:t>
            </a:r>
            <a:r>
              <a:rPr lang="en-US" dirty="0" smtClean="0"/>
              <a:t> (en </a:t>
            </a:r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momento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Incluya</a:t>
            </a:r>
            <a:r>
              <a:rPr lang="en-US" dirty="0" smtClean="0"/>
              <a:t> 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hijo</a:t>
            </a:r>
            <a:r>
              <a:rPr lang="en-US" dirty="0" smtClean="0"/>
              <a:t> en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eventos</a:t>
            </a:r>
            <a:r>
              <a:rPr lang="en-US" dirty="0" smtClean="0"/>
              <a:t> </a:t>
            </a:r>
            <a:r>
              <a:rPr lang="en-US" dirty="0" err="1" smtClean="0"/>
              <a:t>familiares</a:t>
            </a:r>
            <a:r>
              <a:rPr lang="en-US" dirty="0" smtClean="0"/>
              <a:t> en </a:t>
            </a:r>
            <a:r>
              <a:rPr lang="en-US" dirty="0" err="1" smtClean="0"/>
              <a:t>cuanto</a:t>
            </a:r>
            <a:r>
              <a:rPr lang="en-US" dirty="0" smtClean="0"/>
              <a:t> le sea </a:t>
            </a:r>
            <a:r>
              <a:rPr lang="en-US" dirty="0" err="1" smtClean="0"/>
              <a:t>posible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apoyos</a:t>
            </a:r>
            <a:r>
              <a:rPr lang="en-US" dirty="0" smtClean="0"/>
              <a:t> </a:t>
            </a:r>
            <a:r>
              <a:rPr lang="en-US" dirty="0" err="1" smtClean="0"/>
              <a:t>visuales</a:t>
            </a:r>
            <a:r>
              <a:rPr lang="en-US" dirty="0" smtClean="0"/>
              <a:t> (</a:t>
            </a:r>
            <a:r>
              <a:rPr lang="en-US" dirty="0" err="1" smtClean="0"/>
              <a:t>horarios</a:t>
            </a:r>
            <a:r>
              <a:rPr lang="en-US" dirty="0" smtClean="0"/>
              <a:t>, </a:t>
            </a:r>
            <a:r>
              <a:rPr lang="en-US" dirty="0" err="1" smtClean="0"/>
              <a:t>rutinas</a:t>
            </a:r>
            <a:r>
              <a:rPr lang="en-US" dirty="0" smtClean="0"/>
              <a:t>, </a:t>
            </a:r>
            <a:r>
              <a:rPr lang="en-US" dirty="0" err="1" smtClean="0"/>
              <a:t>tableros</a:t>
            </a:r>
            <a:r>
              <a:rPr lang="en-US" dirty="0" smtClean="0"/>
              <a:t> de </a:t>
            </a:r>
            <a:r>
              <a:rPr lang="en-US" dirty="0" err="1" smtClean="0"/>
              <a:t>primero</a:t>
            </a:r>
            <a:r>
              <a:rPr lang="en-US" dirty="0" smtClean="0"/>
              <a:t> y </a:t>
            </a:r>
            <a:r>
              <a:rPr lang="en-US" dirty="0" err="1" smtClean="0"/>
              <a:t>después</a:t>
            </a:r>
            <a:r>
              <a:rPr lang="en-US" dirty="0" smtClean="0"/>
              <a:t>, etc).</a:t>
            </a:r>
          </a:p>
          <a:p>
            <a:r>
              <a:rPr lang="en-US" dirty="0" err="1" smtClean="0"/>
              <a:t>Elimine</a:t>
            </a:r>
            <a:r>
              <a:rPr lang="en-US" dirty="0" smtClean="0"/>
              <a:t> o </a:t>
            </a:r>
            <a:r>
              <a:rPr lang="en-US" dirty="0" err="1" smtClean="0"/>
              <a:t>altere</a:t>
            </a:r>
            <a:r>
              <a:rPr lang="en-US" dirty="0" smtClean="0"/>
              <a:t> los </a:t>
            </a:r>
            <a:r>
              <a:rPr lang="en-US" dirty="0" err="1" smtClean="0"/>
              <a:t>eventos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causan</a:t>
            </a:r>
            <a:r>
              <a:rPr lang="en-US" dirty="0" smtClean="0"/>
              <a:t> </a:t>
            </a:r>
            <a:r>
              <a:rPr lang="en-US" dirty="0" err="1" smtClean="0"/>
              <a:t>molestia</a:t>
            </a:r>
            <a:r>
              <a:rPr lang="en-US" dirty="0" smtClean="0"/>
              <a:t> 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hijo</a:t>
            </a:r>
            <a:r>
              <a:rPr lang="en-US" dirty="0" smtClean="0"/>
              <a:t>.              </a:t>
            </a:r>
            <a:endParaRPr lang="en-US" sz="1700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Trabaje</a:t>
            </a:r>
            <a:r>
              <a:rPr lang="en-US" dirty="0" smtClean="0"/>
              <a:t> en </a:t>
            </a:r>
            <a:r>
              <a:rPr lang="en-US" dirty="0" err="1" smtClean="0"/>
              <a:t>equipo</a:t>
            </a:r>
            <a:r>
              <a:rPr lang="en-US" dirty="0" smtClean="0"/>
              <a:t> con la </a:t>
            </a:r>
            <a:r>
              <a:rPr lang="en-US" dirty="0" err="1" smtClean="0"/>
              <a:t>escuela</a:t>
            </a:r>
            <a:r>
              <a:rPr lang="en-US" dirty="0" smtClean="0"/>
              <a:t> y </a:t>
            </a:r>
            <a:r>
              <a:rPr lang="en-US" dirty="0" err="1" smtClean="0"/>
              <a:t>los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terapeutas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</a:t>
            </a:r>
            <a:endParaRPr lang="en-US" sz="1900" dirty="0"/>
          </a:p>
        </p:txBody>
      </p:sp>
      <p:sp>
        <p:nvSpPr>
          <p:cNvPr id="4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70;p15"/>
          <p:cNvSpPr/>
          <p:nvPr/>
        </p:nvSpPr>
        <p:spPr>
          <a:xfrm>
            <a:off x="14450" y="6444575"/>
            <a:ext cx="9144000" cy="432900"/>
          </a:xfrm>
          <a:prstGeom prst="rect">
            <a:avLst/>
          </a:prstGeom>
          <a:solidFill>
            <a:srgbClr val="4285F4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0;p14"/>
          <p:cNvSpPr/>
          <p:nvPr/>
        </p:nvSpPr>
        <p:spPr>
          <a:xfrm rot="-5400000">
            <a:off x="5768700" y="3482700"/>
            <a:ext cx="2956200" cy="37944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ynthiaParkhill: Autism symbology: Puzzle connotations are negat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-124141"/>
            <a:ext cx="6231864" cy="6406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90600" y="1676400"/>
            <a:ext cx="65532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                                           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Mami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y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Papi</a:t>
            </a:r>
            <a:endParaRPr lang="en-US" sz="1600" b="1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                             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yo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sé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que a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veces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es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difícil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 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pero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por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favor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nunca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se den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por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vencidos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conmigo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                               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Detrás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de mi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rabietas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,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                        mi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dificultad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para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hablar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y mi 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                            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contacto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visual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limitado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</a:p>
          <a:p>
            <a:r>
              <a:rPr lang="en-US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                           hay un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amor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muy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grande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en-US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                          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por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ustedes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y  un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vínculo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en-US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                              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muy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estrecho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que no  </a:t>
            </a:r>
          </a:p>
          <a:p>
            <a:r>
              <a:rPr lang="en-US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                                    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puedo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expresar</a:t>
            </a:r>
            <a:endParaRPr lang="en-US" sz="1600" b="1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                                      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ahora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mismo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</a:p>
          <a:p>
            <a:endParaRPr lang="en-US" sz="1600" b="1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                                          Los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amo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…</a:t>
            </a:r>
          </a:p>
          <a:p>
            <a:endParaRPr lang="en-US" sz="1600" b="1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endParaRPr lang="en-US" sz="16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                           “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Ame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a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su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hijo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con </a:t>
            </a:r>
            <a:r>
              <a:rPr lang="en-US" sz="1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autismo</a:t>
            </a:r>
            <a:r>
              <a:rPr lang="en-US" b="1" dirty="0" smtClean="0">
                <a:solidFill>
                  <a:schemeClr val="bg1"/>
                </a:solidFill>
              </a:rPr>
              <a:t>”</a:t>
            </a: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4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70;p15"/>
          <p:cNvSpPr/>
          <p:nvPr/>
        </p:nvSpPr>
        <p:spPr>
          <a:xfrm>
            <a:off x="14450" y="6444575"/>
            <a:ext cx="9144000" cy="432900"/>
          </a:xfrm>
          <a:prstGeom prst="rect">
            <a:avLst/>
          </a:prstGeom>
          <a:solidFill>
            <a:srgbClr val="4285F4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0;p14"/>
          <p:cNvSpPr/>
          <p:nvPr/>
        </p:nvSpPr>
        <p:spPr>
          <a:xfrm rot="-5400000">
            <a:off x="5768700" y="3482700"/>
            <a:ext cx="2956200" cy="37944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1212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91000" y="350100"/>
            <a:ext cx="3733800" cy="3970318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LA CINTA DE LA CONCIENTIZACION ACERCA DEL  </a:t>
            </a: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 AUTISMO:   </a:t>
            </a:r>
          </a:p>
          <a:p>
            <a:endParaRPr lang="en-US" sz="1400" dirty="0" smtClean="0">
              <a:solidFill>
                <a:schemeClr val="accent1">
                  <a:lumMod val="75000"/>
                </a:schemeClr>
              </a:solidFill>
              <a:latin typeface="AR ESSENCE" pitchFamily="2" charset="0"/>
            </a:endParaRP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                    El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patrón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de </a:t>
            </a: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                   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rompecabezas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en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esta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cinta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</a:t>
            </a: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                   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refleja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el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misterio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y la </a:t>
            </a: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                   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complejidad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del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autismo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.</a:t>
            </a:r>
          </a:p>
          <a:p>
            <a:endParaRPr lang="en-US" sz="1400" dirty="0" smtClean="0">
              <a:solidFill>
                <a:schemeClr val="accent1">
                  <a:lumMod val="75000"/>
                </a:schemeClr>
              </a:solidFill>
              <a:latin typeface="AR ESSENCE" pitchFamily="2" charset="0"/>
            </a:endParaRP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                    Los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colores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y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formas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</a:t>
            </a: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                   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diferentes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representan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la </a:t>
            </a: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                   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diversidad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de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aquellos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que</a:t>
            </a:r>
            <a:endParaRPr lang="en-US" sz="1400" dirty="0" smtClean="0">
              <a:solidFill>
                <a:schemeClr val="accent1">
                  <a:lumMod val="75000"/>
                </a:schemeClr>
              </a:solidFill>
              <a:latin typeface="AR ESSENCE" pitchFamily="2" charset="0"/>
            </a:endParaRP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                   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padecen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de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este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trastorno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.</a:t>
            </a:r>
          </a:p>
          <a:p>
            <a:endParaRPr lang="en-US" sz="1400" dirty="0" smtClean="0">
              <a:solidFill>
                <a:schemeClr val="accent1">
                  <a:lumMod val="75000"/>
                </a:schemeClr>
              </a:solidFill>
              <a:latin typeface="AR ESSENCE" pitchFamily="2" charset="0"/>
            </a:endParaRP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                    El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brillo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de la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cinta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refleja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</a:t>
            </a: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                   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esperanza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a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través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de la </a:t>
            </a: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                   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investigación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y del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aumento</a:t>
            </a:r>
            <a:endParaRPr lang="en-US" sz="1400" dirty="0" smtClean="0">
              <a:solidFill>
                <a:schemeClr val="accent1">
                  <a:lumMod val="75000"/>
                </a:schemeClr>
              </a:solidFill>
              <a:latin typeface="AR ESSENCE" pitchFamily="2" charset="0"/>
            </a:endParaRP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                    en la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conciencia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de la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gente</a:t>
            </a:r>
            <a:endParaRPr lang="en-US" sz="1400" dirty="0" smtClean="0">
              <a:solidFill>
                <a:schemeClr val="accent1">
                  <a:lumMod val="75000"/>
                </a:schemeClr>
              </a:solidFill>
              <a:latin typeface="AR ESSENCE" pitchFamily="2" charset="0"/>
            </a:endParaRP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                   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como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usted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 ESSENCE" pitchFamily="2" charset="0"/>
              </a:rPr>
              <a:t>. </a:t>
            </a:r>
          </a:p>
        </p:txBody>
      </p:sp>
      <p:pic>
        <p:nvPicPr>
          <p:cNvPr id="3" name="Picture 3" descr="C:\Users\Laura\Desktop\Autism_awareness_ribbon-2005111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262396"/>
            <a:ext cx="1447800" cy="27432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233295"/>
            <a:ext cx="3581400" cy="3974432"/>
          </a:xfrm>
          <a:prstGeom prst="rect">
            <a:avLst/>
          </a:prstGeom>
        </p:spPr>
      </p:pic>
      <p:sp>
        <p:nvSpPr>
          <p:cNvPr id="7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70;p15"/>
          <p:cNvSpPr/>
          <p:nvPr/>
        </p:nvSpPr>
        <p:spPr>
          <a:xfrm>
            <a:off x="14450" y="6444575"/>
            <a:ext cx="9144000" cy="432900"/>
          </a:xfrm>
          <a:prstGeom prst="rect">
            <a:avLst/>
          </a:prstGeom>
          <a:solidFill>
            <a:srgbClr val="4285F4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60;p14"/>
          <p:cNvSpPr/>
          <p:nvPr/>
        </p:nvSpPr>
        <p:spPr>
          <a:xfrm rot="-5400000">
            <a:off x="5768700" y="3482700"/>
            <a:ext cx="2956200" cy="37944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255272"/>
            <a:ext cx="3345174" cy="2220982"/>
          </a:xfrm>
          <a:prstGeom prst="rect">
            <a:avLst/>
          </a:prstGeom>
        </p:spPr>
      </p:pic>
      <p:pic>
        <p:nvPicPr>
          <p:cNvPr id="1027" name="Picture 3" descr="PowerPoint Puzzle Cliparts - Cliparts Z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76" y="2476254"/>
            <a:ext cx="5105400" cy="372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72037" y="3657600"/>
            <a:ext cx="2286000" cy="126702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anose="030F0702030302020204" pitchFamily="66" charset="0"/>
              </a:rPr>
              <a:t>no poder hablar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anose="030F0702030302020204" pitchFamily="66" charset="0"/>
              </a:rPr>
              <a:t> no es lo mismo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anose="030F0702030302020204" pitchFamily="66" charset="0"/>
              </a:rPr>
              <a:t>  que no tener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anose="030F0702030302020204" pitchFamily="66" charset="0"/>
              </a:rPr>
              <a:t> nada que decir</a:t>
            </a:r>
            <a:r>
              <a:rPr kumimoji="0" lang="es-ES" altLang="en-US" sz="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anose="030F0702030302020204" pitchFamily="66" charset="0"/>
              </a:rPr>
              <a:t> </a:t>
            </a:r>
            <a:endParaRPr kumimoji="0" lang="es-ES" alt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70;p15"/>
          <p:cNvSpPr/>
          <p:nvPr/>
        </p:nvSpPr>
        <p:spPr>
          <a:xfrm>
            <a:off x="-7951" y="6419799"/>
            <a:ext cx="9144000" cy="432900"/>
          </a:xfrm>
          <a:prstGeom prst="rect">
            <a:avLst/>
          </a:prstGeom>
          <a:solidFill>
            <a:srgbClr val="4285F4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60;p14"/>
          <p:cNvSpPr/>
          <p:nvPr/>
        </p:nvSpPr>
        <p:spPr>
          <a:xfrm rot="-5400000">
            <a:off x="5768700" y="3482700"/>
            <a:ext cx="2956200" cy="37944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113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err="1" smtClean="0">
                <a:ea typeface="ＭＳ Ｐゴシック" pitchFamily="1" charset="-128"/>
              </a:rPr>
              <a:t>Definición</a:t>
            </a:r>
            <a:endParaRPr lang="en-US" dirty="0" smtClean="0">
              <a:ea typeface="ＭＳ Ｐゴシック" pitchFamily="1" charset="-128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364" y="1232806"/>
            <a:ext cx="8382000" cy="4953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 smtClean="0">
                <a:ea typeface="ＭＳ Ｐゴシック" pitchFamily="1" charset="-128"/>
              </a:rPr>
              <a:t>      </a:t>
            </a:r>
            <a:r>
              <a:rPr lang="en-US" sz="2400" dirty="0" smtClean="0">
                <a:ea typeface="ＭＳ Ｐゴシック" pitchFamily="1" charset="-128"/>
              </a:rPr>
              <a:t>El </a:t>
            </a:r>
            <a:r>
              <a:rPr lang="en-US" sz="2400" dirty="0" err="1" smtClean="0">
                <a:ea typeface="ＭＳ Ｐゴシック" pitchFamily="1" charset="-128"/>
              </a:rPr>
              <a:t>Autismo</a:t>
            </a:r>
            <a:r>
              <a:rPr lang="en-US" sz="2400" dirty="0" smtClean="0">
                <a:ea typeface="ＭＳ Ｐゴシック" pitchFamily="1" charset="-128"/>
              </a:rPr>
              <a:t> </a:t>
            </a:r>
            <a:r>
              <a:rPr lang="en-US" sz="2400" dirty="0" err="1" smtClean="0">
                <a:ea typeface="ＭＳ Ｐゴシック" pitchFamily="1" charset="-128"/>
              </a:rPr>
              <a:t>es</a:t>
            </a:r>
            <a:r>
              <a:rPr lang="en-US" sz="2400" dirty="0" smtClean="0">
                <a:ea typeface="ＭＳ Ｐゴシック" pitchFamily="1" charset="-128"/>
              </a:rPr>
              <a:t> un </a:t>
            </a:r>
            <a:r>
              <a:rPr lang="en-US" sz="2400" dirty="0" err="1" smtClean="0">
                <a:ea typeface="ＭＳ Ｐゴシック" pitchFamily="1" charset="-128"/>
              </a:rPr>
              <a:t>trastorno</a:t>
            </a:r>
            <a:r>
              <a:rPr lang="en-US" sz="2400" dirty="0" smtClean="0">
                <a:ea typeface="ＭＳ Ｐゴシック" pitchFamily="1" charset="-128"/>
              </a:rPr>
              <a:t> </a:t>
            </a:r>
            <a:r>
              <a:rPr lang="en-US" sz="2400" dirty="0" err="1" smtClean="0">
                <a:ea typeface="ＭＳ Ｐゴシック" pitchFamily="1" charset="-128"/>
              </a:rPr>
              <a:t>neurológico</a:t>
            </a:r>
            <a:r>
              <a:rPr lang="en-US" sz="2400" dirty="0" smtClean="0">
                <a:ea typeface="ＭＳ Ｐゴシック" pitchFamily="1" charset="-128"/>
              </a:rPr>
              <a:t> </a:t>
            </a:r>
            <a:r>
              <a:rPr lang="en-US" sz="2400" dirty="0" err="1" smtClean="0">
                <a:ea typeface="ＭＳ Ｐゴシック" pitchFamily="1" charset="-128"/>
              </a:rPr>
              <a:t>complejo</a:t>
            </a:r>
            <a:r>
              <a:rPr lang="en-US" sz="2400" dirty="0" smtClean="0">
                <a:ea typeface="ＭＳ Ｐゴシック" pitchFamily="1" charset="-128"/>
              </a:rPr>
              <a:t> que </a:t>
            </a:r>
            <a:r>
              <a:rPr lang="en-US" sz="2400" dirty="0" err="1" smtClean="0">
                <a:ea typeface="ＭＳ Ｐゴシック" pitchFamily="1" charset="-128"/>
              </a:rPr>
              <a:t>afecta</a:t>
            </a:r>
            <a:endParaRPr lang="en-US" sz="2400" dirty="0" smtClean="0">
              <a:ea typeface="ＭＳ Ｐゴシック" pitchFamily="1" charset="-128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dirty="0">
                <a:ea typeface="ＭＳ Ｐゴシック" pitchFamily="1" charset="-128"/>
              </a:rPr>
              <a:t> </a:t>
            </a:r>
            <a:r>
              <a:rPr lang="en-US" sz="2400" dirty="0" smtClean="0">
                <a:ea typeface="ＭＳ Ｐゴシック" pitchFamily="1" charset="-128"/>
              </a:rPr>
              <a:t>   </a:t>
            </a:r>
            <a:r>
              <a:rPr lang="en-US" sz="2400" dirty="0" smtClean="0">
                <a:ea typeface="ＭＳ Ｐゴシック" pitchFamily="1" charset="-128"/>
              </a:rPr>
              <a:t> </a:t>
            </a:r>
            <a:r>
              <a:rPr lang="en-US" sz="2400" dirty="0" err="1" smtClean="0">
                <a:ea typeface="ＭＳ Ｐゴシック" pitchFamily="1" charset="-128"/>
              </a:rPr>
              <a:t>tres</a:t>
            </a:r>
            <a:r>
              <a:rPr lang="en-US" sz="2400" dirty="0" smtClean="0">
                <a:ea typeface="ＭＳ Ｐゴシック" pitchFamily="1" charset="-128"/>
              </a:rPr>
              <a:t> areas </a:t>
            </a:r>
            <a:r>
              <a:rPr lang="en-US" sz="2400" dirty="0" err="1" smtClean="0">
                <a:ea typeface="ＭＳ Ｐゴシック" pitchFamily="1" charset="-128"/>
              </a:rPr>
              <a:t>principalmente</a:t>
            </a:r>
            <a:r>
              <a:rPr lang="en-US" sz="2400" dirty="0" smtClean="0">
                <a:ea typeface="ＭＳ Ｐゴシック" pitchFamily="1" charset="-128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</a:pPr>
            <a:endParaRPr lang="en-US" sz="2400" dirty="0" smtClean="0">
              <a:ea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2400" u="sng" dirty="0" smtClean="0">
                <a:ea typeface="ＭＳ Ｐゴシック" pitchFamily="1" charset="-128"/>
              </a:rPr>
              <a:t>La </a:t>
            </a:r>
            <a:r>
              <a:rPr lang="en-US" sz="2400" u="sng" dirty="0" err="1" smtClean="0">
                <a:ea typeface="ＭＳ Ｐゴシック" pitchFamily="1" charset="-128"/>
              </a:rPr>
              <a:t>comunicación</a:t>
            </a:r>
            <a:r>
              <a:rPr lang="en-US" sz="2400" dirty="0" smtClean="0">
                <a:ea typeface="ＭＳ Ｐゴシック" pitchFamily="1" charset="-128"/>
              </a:rPr>
              <a:t> o </a:t>
            </a:r>
            <a:r>
              <a:rPr lang="en-US" sz="2400" dirty="0" err="1" smtClean="0">
                <a:ea typeface="ＭＳ Ｐゴシック" pitchFamily="1" charset="-128"/>
              </a:rPr>
              <a:t>habilidad</a:t>
            </a:r>
            <a:r>
              <a:rPr lang="en-US" sz="2400" dirty="0" smtClean="0">
                <a:ea typeface="ＭＳ Ｐゴシック" pitchFamily="1" charset="-128"/>
              </a:rPr>
              <a:t> del </a:t>
            </a:r>
            <a:r>
              <a:rPr lang="en-US" sz="2400" dirty="0" err="1" smtClean="0">
                <a:ea typeface="ＭＳ Ｐゴシック" pitchFamily="1" charset="-128"/>
              </a:rPr>
              <a:t>niño</a:t>
            </a:r>
            <a:r>
              <a:rPr lang="en-US" sz="2400" dirty="0" smtClean="0">
                <a:ea typeface="ＭＳ Ｐゴシック" pitchFamily="1" charset="-128"/>
              </a:rPr>
              <a:t> </a:t>
            </a:r>
            <a:r>
              <a:rPr lang="en-US" sz="2400" dirty="0" err="1" smtClean="0">
                <a:ea typeface="ＭＳ Ｐゴシック" pitchFamily="1" charset="-128"/>
              </a:rPr>
              <a:t>para</a:t>
            </a:r>
            <a:r>
              <a:rPr lang="en-US" sz="2400" dirty="0" smtClean="0">
                <a:ea typeface="ＭＳ Ｐゴシック" pitchFamily="1" charset="-128"/>
              </a:rPr>
              <a:t> </a:t>
            </a:r>
            <a:r>
              <a:rPr lang="en-US" sz="2400" dirty="0" err="1" smtClean="0">
                <a:ea typeface="ＭＳ Ｐゴシック" pitchFamily="1" charset="-128"/>
              </a:rPr>
              <a:t>comunicarse</a:t>
            </a:r>
            <a:r>
              <a:rPr lang="en-US" sz="2400" dirty="0" smtClean="0">
                <a:ea typeface="ＭＳ Ｐゴシック" pitchFamily="1" charset="-128"/>
              </a:rPr>
              <a:t>. </a:t>
            </a:r>
          </a:p>
          <a:p>
            <a:pPr lvl="1">
              <a:lnSpc>
                <a:spcPct val="90000"/>
              </a:lnSpc>
            </a:pPr>
            <a:r>
              <a:rPr lang="en-US" sz="2400" u="sng" dirty="0" smtClean="0">
                <a:ea typeface="ＭＳ Ｐゴシック" pitchFamily="1" charset="-128"/>
              </a:rPr>
              <a:t>La </a:t>
            </a:r>
            <a:r>
              <a:rPr lang="en-US" sz="2400" u="sng" dirty="0" err="1" smtClean="0">
                <a:ea typeface="ＭＳ Ｐゴシック" pitchFamily="1" charset="-128"/>
              </a:rPr>
              <a:t>socialización</a:t>
            </a:r>
            <a:r>
              <a:rPr lang="en-US" sz="2400" dirty="0" smtClean="0">
                <a:ea typeface="ＭＳ Ｐゴシック" pitchFamily="1" charset="-128"/>
              </a:rPr>
              <a:t> o </a:t>
            </a:r>
            <a:r>
              <a:rPr lang="en-US" sz="2400" dirty="0" err="1" smtClean="0">
                <a:ea typeface="ＭＳ Ｐゴシック" pitchFamily="1" charset="-128"/>
              </a:rPr>
              <a:t>capacidad</a:t>
            </a:r>
            <a:r>
              <a:rPr lang="en-US" sz="2400" dirty="0" smtClean="0">
                <a:ea typeface="ＭＳ Ｐゴシック" pitchFamily="1" charset="-128"/>
              </a:rPr>
              <a:t> de </a:t>
            </a:r>
            <a:r>
              <a:rPr lang="en-US" sz="2400" dirty="0" err="1" smtClean="0">
                <a:ea typeface="ＭＳ Ｐゴシック" pitchFamily="1" charset="-128"/>
              </a:rPr>
              <a:t>relacionarse</a:t>
            </a:r>
            <a:r>
              <a:rPr lang="en-US" sz="2400" dirty="0" smtClean="0">
                <a:ea typeface="ＭＳ Ｐゴシック" pitchFamily="1" charset="-128"/>
              </a:rPr>
              <a:t> con </a:t>
            </a:r>
            <a:r>
              <a:rPr lang="en-US" sz="2400" dirty="0" err="1" smtClean="0">
                <a:ea typeface="ＭＳ Ｐゴシック" pitchFamily="1" charset="-128"/>
              </a:rPr>
              <a:t>otros</a:t>
            </a:r>
            <a:r>
              <a:rPr lang="en-US" sz="2400" dirty="0" smtClean="0">
                <a:ea typeface="ＭＳ Ｐゴシック" pitchFamily="1" charset="-128"/>
              </a:rPr>
              <a:t>. </a:t>
            </a:r>
          </a:p>
          <a:p>
            <a:pPr lvl="1">
              <a:lnSpc>
                <a:spcPct val="90000"/>
              </a:lnSpc>
            </a:pPr>
            <a:r>
              <a:rPr lang="en-US" sz="2400" u="sng" dirty="0" smtClean="0">
                <a:ea typeface="ＭＳ Ｐゴシック" pitchFamily="1" charset="-128"/>
              </a:rPr>
              <a:t>El </a:t>
            </a:r>
            <a:r>
              <a:rPr lang="en-US" sz="2400" u="sng" dirty="0" err="1" smtClean="0">
                <a:ea typeface="ＭＳ Ｐゴシック" pitchFamily="1" charset="-128"/>
              </a:rPr>
              <a:t>Comportamiento</a:t>
            </a:r>
            <a:r>
              <a:rPr lang="en-US" sz="2400" dirty="0" smtClean="0">
                <a:ea typeface="ＭＳ Ｐゴシック" pitchFamily="1" charset="-128"/>
              </a:rPr>
              <a:t> </a:t>
            </a:r>
            <a:r>
              <a:rPr lang="en-US" sz="2400" dirty="0" err="1" smtClean="0">
                <a:ea typeface="ＭＳ Ｐゴシック" pitchFamily="1" charset="-128"/>
              </a:rPr>
              <a:t>incluyendo</a:t>
            </a:r>
            <a:r>
              <a:rPr lang="en-US" sz="2400" dirty="0" smtClean="0">
                <a:ea typeface="ＭＳ Ｐゴシック" pitchFamily="1" charset="-128"/>
              </a:rPr>
              <a:t> </a:t>
            </a:r>
            <a:r>
              <a:rPr lang="en-US" sz="2400" dirty="0" err="1" smtClean="0">
                <a:ea typeface="ＭＳ Ｐゴシック" pitchFamily="1" charset="-128"/>
              </a:rPr>
              <a:t>intereses</a:t>
            </a:r>
            <a:r>
              <a:rPr lang="en-US" sz="2400" dirty="0" smtClean="0">
                <a:ea typeface="ＭＳ Ｐゴシック" pitchFamily="1" charset="-128"/>
              </a:rPr>
              <a:t> </a:t>
            </a:r>
            <a:r>
              <a:rPr lang="en-US" sz="2400" dirty="0" err="1" smtClean="0">
                <a:ea typeface="ＭＳ Ｐゴシック" pitchFamily="1" charset="-128"/>
              </a:rPr>
              <a:t>restringidos</a:t>
            </a:r>
            <a:r>
              <a:rPr lang="en-US" sz="2400" dirty="0" smtClean="0">
                <a:ea typeface="ＭＳ Ｐゴシック" pitchFamily="1" charset="-128"/>
              </a:rPr>
              <a:t> y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400" dirty="0">
                <a:ea typeface="ＭＳ Ｐゴシック" pitchFamily="1" charset="-128"/>
              </a:rPr>
              <a:t> </a:t>
            </a:r>
            <a:r>
              <a:rPr lang="en-US" sz="2400" dirty="0" smtClean="0">
                <a:ea typeface="ＭＳ Ｐゴシック" pitchFamily="1" charset="-128"/>
              </a:rPr>
              <a:t>    </a:t>
            </a:r>
            <a:r>
              <a:rPr lang="en-US" sz="2400" dirty="0" err="1" smtClean="0">
                <a:ea typeface="ＭＳ Ｐゴシック" pitchFamily="1" charset="-128"/>
              </a:rPr>
              <a:t>movimientos</a:t>
            </a:r>
            <a:r>
              <a:rPr lang="en-US" sz="2400" dirty="0" smtClean="0">
                <a:ea typeface="ＭＳ Ｐゴシック" pitchFamily="1" charset="-128"/>
              </a:rPr>
              <a:t> </a:t>
            </a:r>
            <a:r>
              <a:rPr lang="en-US" sz="2400" dirty="0" err="1" smtClean="0">
                <a:ea typeface="ＭＳ Ｐゴシック" pitchFamily="1" charset="-128"/>
              </a:rPr>
              <a:t>repetitivos</a:t>
            </a:r>
            <a:r>
              <a:rPr lang="en-US" sz="2400" dirty="0" smtClean="0">
                <a:ea typeface="ＭＳ Ｐゴシック" pitchFamily="1" charset="-128"/>
              </a:rPr>
              <a:t> o </a:t>
            </a:r>
            <a:r>
              <a:rPr lang="en-US" sz="2400" dirty="0" err="1" smtClean="0">
                <a:ea typeface="ＭＳ Ｐゴシック" pitchFamily="1" charset="-128"/>
              </a:rPr>
              <a:t>estereotipados</a:t>
            </a:r>
            <a:r>
              <a:rPr lang="en-US" sz="2400" dirty="0" smtClean="0">
                <a:ea typeface="ＭＳ Ｐゴシック" pitchFamily="1" charset="-128"/>
              </a:rPr>
              <a:t>. 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 smtClean="0">
              <a:ea typeface="ＭＳ Ｐゴシック" pitchFamily="1" charset="-128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ea typeface="ＭＳ Ｐゴシック" pitchFamily="1" charset="-128"/>
              </a:rPr>
              <a:t>*El </a:t>
            </a:r>
            <a:r>
              <a:rPr lang="en-US" sz="2400" dirty="0" err="1" smtClean="0">
                <a:ea typeface="ＭＳ Ｐゴシック" pitchFamily="1" charset="-128"/>
              </a:rPr>
              <a:t>autismo</a:t>
            </a:r>
            <a:r>
              <a:rPr lang="en-US" sz="2400" dirty="0" smtClean="0">
                <a:ea typeface="ＭＳ Ｐゴシック" pitchFamily="1" charset="-128"/>
              </a:rPr>
              <a:t> forma parte de un </a:t>
            </a:r>
            <a:r>
              <a:rPr lang="en-US" sz="2400" dirty="0" err="1" smtClean="0">
                <a:ea typeface="ＭＳ Ｐゴシック" pitchFamily="1" charset="-128"/>
              </a:rPr>
              <a:t>grupo</a:t>
            </a:r>
            <a:r>
              <a:rPr lang="en-US" sz="2400" dirty="0" smtClean="0">
                <a:ea typeface="ＭＳ Ｐゴシック" pitchFamily="1" charset="-128"/>
              </a:rPr>
              <a:t> de </a:t>
            </a:r>
            <a:r>
              <a:rPr lang="en-US" sz="2400" dirty="0" err="1" smtClean="0">
                <a:ea typeface="ＭＳ Ｐゴシック" pitchFamily="1" charset="-128"/>
              </a:rPr>
              <a:t>trastornos</a:t>
            </a:r>
            <a:r>
              <a:rPr lang="en-US" sz="2400" dirty="0" smtClean="0">
                <a:ea typeface="ＭＳ Ｐゴシック" pitchFamily="1" charset="-128"/>
              </a:rPr>
              <a:t> </a:t>
            </a:r>
            <a:r>
              <a:rPr lang="en-US" sz="2400" dirty="0" err="1" smtClean="0">
                <a:ea typeface="ＭＳ Ｐゴシック" pitchFamily="1" charset="-128"/>
              </a:rPr>
              <a:t>conocidos</a:t>
            </a:r>
            <a:r>
              <a:rPr lang="en-US" sz="2400" dirty="0" smtClean="0">
                <a:ea typeface="ＭＳ Ｐゴシック" pitchFamily="1" charset="-128"/>
              </a:rPr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>
                <a:ea typeface="ＭＳ Ｐゴシック" pitchFamily="1" charset="-128"/>
              </a:rPr>
              <a:t> </a:t>
            </a:r>
            <a:r>
              <a:rPr lang="en-US" sz="2400" dirty="0" smtClean="0">
                <a:ea typeface="ＭＳ Ｐゴシック" pitchFamily="1" charset="-128"/>
              </a:rPr>
              <a:t> </a:t>
            </a:r>
            <a:r>
              <a:rPr lang="en-US" sz="2400" dirty="0" err="1" smtClean="0">
                <a:ea typeface="ＭＳ Ｐゴシック" pitchFamily="1" charset="-128"/>
              </a:rPr>
              <a:t>como</a:t>
            </a:r>
            <a:r>
              <a:rPr lang="en-US" sz="2400" dirty="0" smtClean="0">
                <a:ea typeface="ＭＳ Ｐゴシック" pitchFamily="1" charset="-128"/>
              </a:rPr>
              <a:t> Los </a:t>
            </a:r>
            <a:r>
              <a:rPr lang="en-US" sz="2400" dirty="0" err="1" smtClean="0">
                <a:ea typeface="ＭＳ Ｐゴシック" pitchFamily="1" charset="-128"/>
              </a:rPr>
              <a:t>Trastornos</a:t>
            </a:r>
            <a:r>
              <a:rPr lang="en-US" sz="2400" dirty="0" smtClean="0">
                <a:ea typeface="ＭＳ Ｐゴシック" pitchFamily="1" charset="-128"/>
              </a:rPr>
              <a:t> del </a:t>
            </a:r>
            <a:r>
              <a:rPr lang="en-US" sz="2400" dirty="0" err="1" smtClean="0">
                <a:ea typeface="ＭＳ Ｐゴシック" pitchFamily="1" charset="-128"/>
              </a:rPr>
              <a:t>Espectro</a:t>
            </a:r>
            <a:r>
              <a:rPr lang="en-US" sz="2400" dirty="0" smtClean="0">
                <a:ea typeface="ＭＳ Ｐゴシック" pitchFamily="1" charset="-128"/>
              </a:rPr>
              <a:t> </a:t>
            </a:r>
            <a:r>
              <a:rPr lang="en-US" sz="2400" dirty="0" err="1" smtClean="0">
                <a:ea typeface="ＭＳ Ｐゴシック" pitchFamily="1" charset="-128"/>
              </a:rPr>
              <a:t>Autista</a:t>
            </a:r>
            <a:r>
              <a:rPr lang="en-US" sz="2400" dirty="0" smtClean="0">
                <a:ea typeface="ＭＳ Ｐゴシック" pitchFamily="1" charset="-128"/>
              </a:rPr>
              <a:t> o TEA. Este 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>
                <a:ea typeface="ＭＳ Ｐゴシック" pitchFamily="1" charset="-128"/>
              </a:rPr>
              <a:t> </a:t>
            </a:r>
            <a:r>
              <a:rPr lang="en-US" sz="2400" dirty="0" smtClean="0">
                <a:ea typeface="ＭＳ Ｐゴシック" pitchFamily="1" charset="-128"/>
              </a:rPr>
              <a:t> describe </a:t>
            </a:r>
            <a:r>
              <a:rPr lang="en-US" sz="2400" dirty="0" err="1" smtClean="0">
                <a:ea typeface="ＭＳ Ｐゴシック" pitchFamily="1" charset="-128"/>
              </a:rPr>
              <a:t>una</a:t>
            </a:r>
            <a:r>
              <a:rPr lang="en-US" sz="2400" dirty="0" smtClean="0">
                <a:ea typeface="ＭＳ Ｐゴシック" pitchFamily="1" charset="-128"/>
              </a:rPr>
              <a:t> </a:t>
            </a:r>
            <a:r>
              <a:rPr lang="en-US" sz="2400" dirty="0" err="1" smtClean="0">
                <a:ea typeface="ＭＳ Ｐゴシック" pitchFamily="1" charset="-128"/>
              </a:rPr>
              <a:t>serie</a:t>
            </a:r>
            <a:r>
              <a:rPr lang="en-US" sz="2400" dirty="0" smtClean="0">
                <a:ea typeface="ＭＳ Ｐゴシック" pitchFamily="1" charset="-128"/>
              </a:rPr>
              <a:t> de </a:t>
            </a:r>
            <a:r>
              <a:rPr lang="en-US" sz="2400" dirty="0" err="1" smtClean="0">
                <a:ea typeface="ＭＳ Ｐゴシック" pitchFamily="1" charset="-128"/>
              </a:rPr>
              <a:t>características</a:t>
            </a:r>
            <a:r>
              <a:rPr lang="en-US" sz="2400" dirty="0" smtClean="0">
                <a:ea typeface="ＭＳ Ｐゴシック" pitchFamily="1" charset="-128"/>
              </a:rPr>
              <a:t> y </a:t>
            </a:r>
            <a:r>
              <a:rPr lang="en-US" sz="2400" dirty="0" err="1" smtClean="0">
                <a:ea typeface="ＭＳ Ｐゴシック" pitchFamily="1" charset="-128"/>
              </a:rPr>
              <a:t>dificultades</a:t>
            </a:r>
            <a:r>
              <a:rPr lang="en-US" sz="2400" dirty="0" smtClean="0">
                <a:ea typeface="ＭＳ Ｐゴシック" pitchFamily="1" charset="-128"/>
              </a:rPr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>
                <a:ea typeface="ＭＳ Ｐゴシック" pitchFamily="1" charset="-128"/>
              </a:rPr>
              <a:t> </a:t>
            </a:r>
            <a:r>
              <a:rPr lang="en-US" sz="2400" dirty="0" smtClean="0">
                <a:ea typeface="ＭＳ Ｐゴシック" pitchFamily="1" charset="-128"/>
              </a:rPr>
              <a:t> observables en </a:t>
            </a:r>
            <a:r>
              <a:rPr lang="en-US" sz="2400" dirty="0" err="1" smtClean="0">
                <a:ea typeface="ＭＳ Ｐゴシック" pitchFamily="1" charset="-128"/>
              </a:rPr>
              <a:t>niños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ea typeface="ＭＳ Ｐゴシック" pitchFamily="1" charset="-128"/>
              </a:rPr>
              <a:t>y se </a:t>
            </a:r>
            <a:r>
              <a:rPr lang="en-US" sz="2400" dirty="0" err="1" smtClean="0">
                <a:ea typeface="ＭＳ Ｐゴシック" pitchFamily="1" charset="-128"/>
              </a:rPr>
              <a:t>considera</a:t>
            </a:r>
            <a:r>
              <a:rPr lang="en-US" sz="2400" dirty="0" smtClean="0">
                <a:ea typeface="ＭＳ Ｐゴシック" pitchFamily="1" charset="-128"/>
              </a:rPr>
              <a:t> un </a:t>
            </a:r>
            <a:r>
              <a:rPr lang="en-US" sz="2400" dirty="0" err="1" smtClean="0">
                <a:ea typeface="ＭＳ Ｐゴシック" pitchFamily="1" charset="-128"/>
              </a:rPr>
              <a:t>espectro</a:t>
            </a:r>
            <a:r>
              <a:rPr lang="en-US" sz="2400" dirty="0" smtClean="0">
                <a:ea typeface="ＭＳ Ｐゴシック" pitchFamily="1" charset="-128"/>
              </a:rPr>
              <a:t> </a:t>
            </a:r>
            <a:r>
              <a:rPr lang="en-US" sz="2400" dirty="0" err="1" smtClean="0">
                <a:ea typeface="ＭＳ Ｐゴシック" pitchFamily="1" charset="-128"/>
              </a:rPr>
              <a:t>porque</a:t>
            </a:r>
            <a:r>
              <a:rPr lang="en-US" sz="2400" dirty="0" smtClean="0">
                <a:ea typeface="ＭＳ Ｐゴシック" pitchFamily="1" charset="-128"/>
              </a:rPr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>
                <a:ea typeface="ＭＳ Ｐゴシック" pitchFamily="1" charset="-128"/>
              </a:rPr>
              <a:t> </a:t>
            </a:r>
            <a:r>
              <a:rPr lang="en-US" sz="2400" dirty="0" smtClean="0">
                <a:ea typeface="ＭＳ Ｐゴシック" pitchFamily="1" charset="-128"/>
              </a:rPr>
              <a:t> </a:t>
            </a:r>
            <a:r>
              <a:rPr lang="en-US" sz="2400" dirty="0" err="1" smtClean="0">
                <a:ea typeface="ＭＳ Ｐゴシック" pitchFamily="1" charset="-128"/>
              </a:rPr>
              <a:t>estas</a:t>
            </a:r>
            <a:r>
              <a:rPr lang="en-US" sz="2400" dirty="0" smtClean="0">
                <a:ea typeface="ＭＳ Ｐゴシック" pitchFamily="1" charset="-128"/>
              </a:rPr>
              <a:t> se </a:t>
            </a:r>
            <a:r>
              <a:rPr lang="en-US" sz="2400" dirty="0" err="1" smtClean="0">
                <a:ea typeface="ＭＳ Ｐゴシック" pitchFamily="1" charset="-128"/>
              </a:rPr>
              <a:t>presentan</a:t>
            </a:r>
            <a:r>
              <a:rPr lang="en-US" sz="2400" dirty="0" smtClean="0">
                <a:ea typeface="ＭＳ Ｐゴシック" pitchFamily="1" charset="-128"/>
              </a:rPr>
              <a:t> </a:t>
            </a:r>
            <a:r>
              <a:rPr lang="en-US" sz="2400" dirty="0" err="1" smtClean="0">
                <a:ea typeface="ＭＳ Ｐゴシック" pitchFamily="1" charset="-128"/>
              </a:rPr>
              <a:t>dentro</a:t>
            </a:r>
            <a:r>
              <a:rPr lang="en-US" sz="2400" dirty="0">
                <a:ea typeface="ＭＳ Ｐゴシック" pitchFamily="1" charset="-128"/>
              </a:rPr>
              <a:t> </a:t>
            </a:r>
            <a:r>
              <a:rPr lang="en-US" sz="2400" dirty="0" smtClean="0">
                <a:ea typeface="ＭＳ Ｐゴシック" pitchFamily="1" charset="-128"/>
              </a:rPr>
              <a:t>de un </a:t>
            </a:r>
            <a:r>
              <a:rPr lang="en-US" sz="2400" dirty="0" err="1" smtClean="0">
                <a:ea typeface="ＭＳ Ｐゴシック" pitchFamily="1" charset="-128"/>
              </a:rPr>
              <a:t>espectro</a:t>
            </a:r>
            <a:r>
              <a:rPr lang="en-US" sz="2400" dirty="0" smtClean="0">
                <a:ea typeface="ＭＳ Ｐゴシック" pitchFamily="1" charset="-128"/>
              </a:rPr>
              <a:t> o </a:t>
            </a:r>
            <a:r>
              <a:rPr lang="en-US" sz="2400" dirty="0" err="1" smtClean="0">
                <a:ea typeface="ＭＳ Ｐゴシック" pitchFamily="1" charset="-128"/>
              </a:rPr>
              <a:t>una</a:t>
            </a:r>
            <a:r>
              <a:rPr lang="en-US" sz="2400" dirty="0" smtClean="0">
                <a:ea typeface="ＭＳ Ｐゴシック" pitchFamily="1" charset="-128"/>
              </a:rPr>
              <a:t> </a:t>
            </a:r>
            <a:r>
              <a:rPr lang="en-US" sz="2400" dirty="0" err="1" smtClean="0">
                <a:ea typeface="ＭＳ Ｐゴシック" pitchFamily="1" charset="-128"/>
              </a:rPr>
              <a:t>gama</a:t>
            </a:r>
            <a:r>
              <a:rPr lang="en-US" sz="2400" dirty="0" smtClean="0">
                <a:ea typeface="ＭＳ Ｐゴシック" pitchFamily="1" charset="-128"/>
              </a:rPr>
              <a:t> </a:t>
            </a:r>
            <a:r>
              <a:rPr lang="en-US" sz="2400" dirty="0" err="1" smtClean="0">
                <a:ea typeface="ＭＳ Ｐゴシック" pitchFamily="1" charset="-128"/>
              </a:rPr>
              <a:t>desde</a:t>
            </a:r>
            <a:endParaRPr lang="en-US" sz="2400" dirty="0" smtClean="0">
              <a:ea typeface="ＭＳ Ｐゴシック" pitchFamily="1" charset="-128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dirty="0">
                <a:ea typeface="ＭＳ Ｐゴシック" pitchFamily="1" charset="-128"/>
              </a:rPr>
              <a:t> </a:t>
            </a:r>
            <a:r>
              <a:rPr lang="en-US" sz="2400" dirty="0" smtClean="0">
                <a:ea typeface="ＭＳ Ｐゴシック" pitchFamily="1" charset="-128"/>
              </a:rPr>
              <a:t> lo mas </a:t>
            </a:r>
            <a:r>
              <a:rPr lang="en-US" sz="2400" dirty="0" err="1" smtClean="0">
                <a:ea typeface="ＭＳ Ｐゴシック" pitchFamily="1" charset="-128"/>
              </a:rPr>
              <a:t>leve</a:t>
            </a:r>
            <a:r>
              <a:rPr lang="en-US" sz="2400" dirty="0" smtClean="0">
                <a:ea typeface="ＭＳ Ｐゴシック" pitchFamily="1" charset="-128"/>
              </a:rPr>
              <a:t> hasta lo mas </a:t>
            </a:r>
            <a:r>
              <a:rPr lang="en-US" sz="2400" dirty="0" err="1" smtClean="0">
                <a:ea typeface="ＭＳ Ｐゴシック" pitchFamily="1" charset="-128"/>
              </a:rPr>
              <a:t>severo</a:t>
            </a:r>
            <a:r>
              <a:rPr lang="en-US" sz="2400" dirty="0" smtClean="0">
                <a:ea typeface="ＭＳ Ｐゴシック" pitchFamily="1" charset="-128"/>
              </a:rPr>
              <a:t>*</a:t>
            </a:r>
            <a:endParaRPr lang="en-US" sz="2200" dirty="0" smtClean="0">
              <a:ea typeface="ＭＳ Ｐゴシック" pitchFamily="1" charset="-128"/>
            </a:endParaRPr>
          </a:p>
        </p:txBody>
      </p:sp>
      <p:sp>
        <p:nvSpPr>
          <p:cNvPr id="4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70;p15"/>
          <p:cNvSpPr/>
          <p:nvPr/>
        </p:nvSpPr>
        <p:spPr>
          <a:xfrm>
            <a:off x="14450" y="6444575"/>
            <a:ext cx="9144000" cy="432900"/>
          </a:xfrm>
          <a:prstGeom prst="rect">
            <a:avLst/>
          </a:prstGeom>
          <a:solidFill>
            <a:srgbClr val="4285F4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0;p14"/>
          <p:cNvSpPr/>
          <p:nvPr/>
        </p:nvSpPr>
        <p:spPr>
          <a:xfrm rot="-5400000">
            <a:off x="5768700" y="3482700"/>
            <a:ext cx="2956200" cy="37944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95479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bldLvl="4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975"/>
            <a:ext cx="7162800" cy="1089025"/>
          </a:xfrm>
        </p:spPr>
        <p:txBody>
          <a:bodyPr/>
          <a:lstStyle/>
          <a:p>
            <a:r>
              <a:rPr lang="en-US" dirty="0" err="1" smtClean="0"/>
              <a:t>Causas</a:t>
            </a:r>
            <a:r>
              <a:rPr lang="en-US" dirty="0" smtClean="0"/>
              <a:t> del </a:t>
            </a:r>
            <a:r>
              <a:rPr lang="en-US" dirty="0" err="1" smtClean="0"/>
              <a:t>Autismo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5822" y="1270019"/>
            <a:ext cx="83058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La causa del </a:t>
            </a:r>
            <a:r>
              <a:rPr lang="en-US" sz="2800" dirty="0" err="1" smtClean="0"/>
              <a:t>autismo</a:t>
            </a:r>
            <a:r>
              <a:rPr lang="en-US" sz="2800" dirty="0" smtClean="0"/>
              <a:t> </a:t>
            </a:r>
            <a:r>
              <a:rPr lang="en-US" sz="2800" dirty="0" err="1" smtClean="0"/>
              <a:t>todavía</a:t>
            </a:r>
            <a:r>
              <a:rPr lang="en-US" sz="2800" dirty="0" smtClean="0"/>
              <a:t> no se ha </a:t>
            </a:r>
            <a:r>
              <a:rPr lang="en-US" sz="2800" dirty="0" err="1" smtClean="0"/>
              <a:t>identificado</a:t>
            </a:r>
            <a:r>
              <a:rPr lang="en-US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Las </a:t>
            </a:r>
            <a:r>
              <a:rPr lang="en-US" sz="2800" dirty="0" err="1" smtClean="0"/>
              <a:t>teorías</a:t>
            </a:r>
            <a:r>
              <a:rPr lang="en-US" sz="2800" dirty="0" smtClean="0"/>
              <a:t> </a:t>
            </a:r>
            <a:r>
              <a:rPr lang="en-US" sz="2800" dirty="0" err="1" smtClean="0"/>
              <a:t>acerca</a:t>
            </a:r>
            <a:r>
              <a:rPr lang="en-US" sz="2800" dirty="0" smtClean="0"/>
              <a:t> de las causa del </a:t>
            </a:r>
            <a:r>
              <a:rPr lang="en-US" sz="2800" dirty="0" err="1" smtClean="0"/>
              <a:t>autismo</a:t>
            </a:r>
            <a:r>
              <a:rPr lang="en-US" sz="2800" dirty="0" smtClean="0"/>
              <a:t> mas </a:t>
            </a:r>
            <a:r>
              <a:rPr lang="en-US" sz="2800" dirty="0" err="1" smtClean="0"/>
              <a:t>conocidas</a:t>
            </a:r>
            <a:r>
              <a:rPr lang="en-US" sz="2800" dirty="0" smtClean="0"/>
              <a:t> </a:t>
            </a:r>
            <a:r>
              <a:rPr lang="en-US" sz="2800" dirty="0" err="1" smtClean="0"/>
              <a:t>incluyen</a:t>
            </a:r>
            <a:r>
              <a:rPr lang="en-US" sz="2800" dirty="0" smtClean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Genética</a:t>
            </a:r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Vacunas</a:t>
            </a:r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Ambientales</a:t>
            </a:r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Diferencias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estructurales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el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cerebro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/>
              <a:t> *  No hay </a:t>
            </a:r>
            <a:r>
              <a:rPr lang="en-US" sz="2400" dirty="0" err="1" smtClean="0"/>
              <a:t>ninguna</a:t>
            </a:r>
            <a:r>
              <a:rPr lang="en-US" sz="2400" dirty="0" smtClean="0"/>
              <a:t> </a:t>
            </a:r>
            <a:r>
              <a:rPr lang="en-US" sz="2400" dirty="0" err="1" smtClean="0"/>
              <a:t>prueba</a:t>
            </a:r>
            <a:r>
              <a:rPr lang="en-US" sz="2400" dirty="0" smtClean="0"/>
              <a:t> </a:t>
            </a:r>
            <a:r>
              <a:rPr lang="en-US" sz="2400" dirty="0" err="1" smtClean="0"/>
              <a:t>médica</a:t>
            </a:r>
            <a:r>
              <a:rPr lang="en-US" sz="2400" dirty="0" smtClean="0"/>
              <a:t> para </a:t>
            </a:r>
            <a:r>
              <a:rPr lang="en-US" sz="2400" dirty="0" err="1" smtClean="0"/>
              <a:t>detectar</a:t>
            </a:r>
            <a:r>
              <a:rPr lang="en-US" sz="2400" dirty="0" smtClean="0"/>
              <a:t> el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autismo</a:t>
            </a:r>
            <a:r>
              <a:rPr lang="en-US" sz="2400" dirty="0" smtClean="0"/>
              <a:t> </a:t>
            </a:r>
            <a:r>
              <a:rPr lang="en-US" sz="2400" dirty="0" err="1" smtClean="0"/>
              <a:t>ni</a:t>
            </a:r>
            <a:r>
              <a:rPr lang="en-US" sz="2400" dirty="0" smtClean="0"/>
              <a:t> </a:t>
            </a:r>
            <a:r>
              <a:rPr lang="en-US" sz="2400" dirty="0" err="1" smtClean="0"/>
              <a:t>tampoco</a:t>
            </a:r>
            <a:r>
              <a:rPr lang="en-US" sz="2400" dirty="0" smtClean="0"/>
              <a:t> hay </a:t>
            </a:r>
            <a:r>
              <a:rPr lang="en-US" sz="2400" dirty="0" err="1" smtClean="0"/>
              <a:t>cura</a:t>
            </a:r>
            <a:r>
              <a:rPr lang="en-US" sz="2400" dirty="0" smtClean="0"/>
              <a:t>!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70;p15"/>
          <p:cNvSpPr/>
          <p:nvPr/>
        </p:nvSpPr>
        <p:spPr>
          <a:xfrm>
            <a:off x="14450" y="6444575"/>
            <a:ext cx="9144000" cy="432900"/>
          </a:xfrm>
          <a:prstGeom prst="rect">
            <a:avLst/>
          </a:prstGeom>
          <a:solidFill>
            <a:srgbClr val="4285F4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60;p14"/>
          <p:cNvSpPr/>
          <p:nvPr/>
        </p:nvSpPr>
        <p:spPr>
          <a:xfrm rot="-5400000">
            <a:off x="5768700" y="3482700"/>
            <a:ext cx="2956200" cy="37944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2662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983" y="1121986"/>
            <a:ext cx="80010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 smtClean="0"/>
          </a:p>
          <a:p>
            <a:endParaRPr lang="en-US" sz="1600" b="1" dirty="0"/>
          </a:p>
          <a:p>
            <a:r>
              <a:rPr lang="en-US" sz="2400" dirty="0" smtClean="0"/>
              <a:t>Para </a:t>
            </a: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 err="1" smtClean="0"/>
              <a:t>diagnosticado</a:t>
            </a:r>
            <a:r>
              <a:rPr lang="en-US" sz="2400" dirty="0" smtClean="0"/>
              <a:t> con TEA </a:t>
            </a:r>
            <a:r>
              <a:rPr lang="en-US" sz="2400" dirty="0" err="1" smtClean="0"/>
              <a:t>usando</a:t>
            </a:r>
            <a:r>
              <a:rPr lang="en-US" sz="2400" dirty="0" smtClean="0"/>
              <a:t> el Manual de </a:t>
            </a:r>
            <a:r>
              <a:rPr lang="en-US" sz="2400" dirty="0" err="1" smtClean="0"/>
              <a:t>Diagnóstico</a:t>
            </a:r>
            <a:r>
              <a:rPr lang="en-US" sz="2400" dirty="0" smtClean="0"/>
              <a:t> y </a:t>
            </a:r>
            <a:r>
              <a:rPr lang="en-US" sz="2400" dirty="0" err="1" smtClean="0"/>
              <a:t>Estadística</a:t>
            </a:r>
            <a:r>
              <a:rPr lang="en-US" sz="2400" dirty="0" smtClean="0"/>
              <a:t> (</a:t>
            </a:r>
            <a:r>
              <a:rPr lang="en-US" sz="2400" dirty="0"/>
              <a:t>DSM-5) </a:t>
            </a:r>
            <a:r>
              <a:rPr lang="en-US" sz="2400" dirty="0" smtClean="0"/>
              <a:t>el </a:t>
            </a:r>
            <a:r>
              <a:rPr lang="en-US" sz="2400" dirty="0" err="1" smtClean="0"/>
              <a:t>niño</a:t>
            </a:r>
            <a:r>
              <a:rPr lang="en-US" sz="2400" dirty="0" smtClean="0"/>
              <a:t> </a:t>
            </a:r>
            <a:r>
              <a:rPr lang="en-US" sz="2400" dirty="0" err="1" smtClean="0"/>
              <a:t>debe</a:t>
            </a:r>
            <a:r>
              <a:rPr lang="en-US" sz="2400" dirty="0" smtClean="0"/>
              <a:t>:</a:t>
            </a:r>
            <a:endParaRPr lang="en-US" sz="2400" dirty="0"/>
          </a:p>
          <a:p>
            <a:pPr lvl="0"/>
            <a:r>
              <a:rPr lang="en-US" sz="2400" dirty="0" err="1" smtClean="0"/>
              <a:t>Tener</a:t>
            </a:r>
            <a:r>
              <a:rPr lang="en-US" sz="2400" dirty="0" smtClean="0"/>
              <a:t> </a:t>
            </a:r>
            <a:r>
              <a:rPr lang="en-US" sz="2400" dirty="0" err="1" smtClean="0"/>
              <a:t>déficits</a:t>
            </a:r>
            <a:r>
              <a:rPr lang="en-US" sz="2400" dirty="0" smtClean="0"/>
              <a:t> </a:t>
            </a:r>
            <a:r>
              <a:rPr lang="en-US" sz="2400" dirty="0" err="1" smtClean="0"/>
              <a:t>persistentes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la </a:t>
            </a:r>
            <a:r>
              <a:rPr lang="en-US" sz="2400" dirty="0" err="1" smtClean="0"/>
              <a:t>comunicación</a:t>
            </a:r>
            <a:r>
              <a:rPr lang="en-US" sz="2400" dirty="0" smtClean="0"/>
              <a:t> y la </a:t>
            </a:r>
            <a:r>
              <a:rPr lang="en-US" sz="2400" dirty="0" err="1" smtClean="0"/>
              <a:t>interacción</a:t>
            </a:r>
            <a:r>
              <a:rPr lang="en-US" sz="2400" dirty="0" smtClean="0"/>
              <a:t> social </a:t>
            </a:r>
            <a:r>
              <a:rPr lang="en-US" sz="2400" dirty="0" err="1" smtClean="0"/>
              <a:t>en</a:t>
            </a:r>
            <a:r>
              <a:rPr lang="en-US" sz="2400" dirty="0" smtClean="0"/>
              <a:t> multiples </a:t>
            </a:r>
            <a:r>
              <a:rPr lang="en-US" sz="2400" dirty="0" err="1" smtClean="0"/>
              <a:t>contextos</a:t>
            </a:r>
            <a:r>
              <a:rPr lang="en-US" sz="2400" dirty="0" smtClean="0"/>
              <a:t>.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pocos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gestos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; no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señala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ilustraciones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libros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juguetes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---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señala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el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perrito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pero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no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mira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su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madre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).</a:t>
            </a:r>
          </a:p>
          <a:p>
            <a:pPr lvl="0"/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La </a:t>
            </a:r>
            <a:r>
              <a:rPr lang="en-US" sz="2400" dirty="0" err="1" smtClean="0"/>
              <a:t>severidad</a:t>
            </a:r>
            <a:r>
              <a:rPr lang="en-US" sz="2400" dirty="0" smtClean="0"/>
              <a:t> de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niveles</a:t>
            </a:r>
            <a:r>
              <a:rPr lang="en-US" sz="2400" dirty="0" smtClean="0"/>
              <a:t> </a:t>
            </a:r>
            <a:r>
              <a:rPr lang="en-US" sz="2400" dirty="0" err="1" smtClean="0"/>
              <a:t>está</a:t>
            </a:r>
            <a:r>
              <a:rPr lang="en-US" sz="2400" dirty="0" smtClean="0"/>
              <a:t> </a:t>
            </a:r>
            <a:r>
              <a:rPr lang="en-US" sz="2400" dirty="0" err="1" smtClean="0"/>
              <a:t>basada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la </a:t>
            </a:r>
            <a:r>
              <a:rPr lang="en-US" sz="2400" dirty="0" err="1" smtClean="0"/>
              <a:t>cantidad</a:t>
            </a:r>
            <a:r>
              <a:rPr lang="en-US" sz="2400" dirty="0" smtClean="0"/>
              <a:t> de </a:t>
            </a:r>
            <a:r>
              <a:rPr lang="en-US" sz="2400" dirty="0" err="1" smtClean="0"/>
              <a:t>apoyo</a:t>
            </a:r>
            <a:r>
              <a:rPr lang="en-US" sz="2400" dirty="0" smtClean="0"/>
              <a:t> </a:t>
            </a:r>
            <a:r>
              <a:rPr lang="en-US" sz="2400" dirty="0" err="1" smtClean="0"/>
              <a:t>necesario</a:t>
            </a:r>
            <a:r>
              <a:rPr lang="en-US" sz="2400" dirty="0" smtClean="0"/>
              <a:t>, </a:t>
            </a:r>
            <a:r>
              <a:rPr lang="en-US" sz="2400" dirty="0" err="1" smtClean="0"/>
              <a:t>en</a:t>
            </a:r>
            <a:r>
              <a:rPr lang="en-US" sz="2400" dirty="0" smtClean="0"/>
              <a:t> la </a:t>
            </a:r>
            <a:r>
              <a:rPr lang="en-US" sz="2400" dirty="0" err="1" smtClean="0"/>
              <a:t>comunicación</a:t>
            </a:r>
            <a:r>
              <a:rPr lang="en-US" sz="2400" dirty="0" smtClean="0"/>
              <a:t> social,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intereses</a:t>
            </a:r>
            <a:r>
              <a:rPr lang="en-US" sz="2400" dirty="0" smtClean="0"/>
              <a:t> </a:t>
            </a:r>
            <a:r>
              <a:rPr lang="en-US" sz="2400" dirty="0" err="1" smtClean="0"/>
              <a:t>restringidos</a:t>
            </a:r>
            <a:r>
              <a:rPr lang="en-US" sz="2400" dirty="0" smtClean="0"/>
              <a:t> y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comportamientos</a:t>
            </a:r>
            <a:r>
              <a:rPr lang="en-US" sz="2400" dirty="0" smtClean="0"/>
              <a:t> </a:t>
            </a:r>
            <a:r>
              <a:rPr lang="en-US" sz="2400" dirty="0" err="1" smtClean="0"/>
              <a:t>repetitivos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ejemplo</a:t>
            </a:r>
            <a:r>
              <a:rPr lang="en-US" sz="2400" dirty="0" smtClean="0"/>
              <a:t>: </a:t>
            </a:r>
            <a:r>
              <a:rPr lang="en-US" sz="2400" dirty="0" err="1" smtClean="0"/>
              <a:t>una</a:t>
            </a:r>
            <a:r>
              <a:rPr lang="en-US" sz="2400" dirty="0" smtClean="0"/>
              <a:t> persona </a:t>
            </a:r>
            <a:r>
              <a:rPr lang="en-US" sz="2400" dirty="0" err="1" smtClean="0"/>
              <a:t>puede</a:t>
            </a:r>
            <a:r>
              <a:rPr lang="en-US" sz="2400" dirty="0" smtClean="0"/>
              <a:t> </a:t>
            </a: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 err="1" smtClean="0"/>
              <a:t>diagnosticada</a:t>
            </a:r>
            <a:r>
              <a:rPr lang="en-US" sz="2400" dirty="0" smtClean="0"/>
              <a:t> con TEA </a:t>
            </a:r>
            <a:r>
              <a:rPr lang="en-US" sz="2400" dirty="0" err="1" smtClean="0"/>
              <a:t>nivel</a:t>
            </a:r>
            <a:r>
              <a:rPr lang="en-US" sz="2400" dirty="0" smtClean="0"/>
              <a:t> 1, </a:t>
            </a:r>
            <a:r>
              <a:rPr lang="en-US" sz="2400" dirty="0" err="1" smtClean="0"/>
              <a:t>nivel</a:t>
            </a:r>
            <a:r>
              <a:rPr lang="en-US" sz="2400" dirty="0" smtClean="0"/>
              <a:t> 2 o </a:t>
            </a:r>
            <a:r>
              <a:rPr lang="en-US" sz="2400" dirty="0" err="1" smtClean="0"/>
              <a:t>nivel</a:t>
            </a:r>
            <a:r>
              <a:rPr lang="en-US" sz="2400" dirty="0" smtClean="0"/>
              <a:t> 3.</a:t>
            </a:r>
            <a:r>
              <a:rPr lang="en-US" sz="2400" dirty="0"/>
              <a:t> </a:t>
            </a:r>
            <a:r>
              <a:rPr lang="en-US" sz="2400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9800" y="4011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CRITERIO DEL DSM-5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609600" y="695535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Diagnostic Statistical </a:t>
            </a:r>
            <a:r>
              <a:rPr lang="en-US" dirty="0"/>
              <a:t>Manual </a:t>
            </a:r>
            <a:r>
              <a:rPr lang="en-US" dirty="0" smtClean="0"/>
              <a:t>– Manual de </a:t>
            </a:r>
            <a:r>
              <a:rPr lang="en-US" dirty="0" err="1" smtClean="0"/>
              <a:t>Diagnóstico</a:t>
            </a:r>
            <a:r>
              <a:rPr lang="en-US" dirty="0" smtClean="0"/>
              <a:t> y </a:t>
            </a:r>
            <a:r>
              <a:rPr lang="en-US" dirty="0" err="1" smtClean="0"/>
              <a:t>Estadística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70;p15"/>
          <p:cNvSpPr/>
          <p:nvPr/>
        </p:nvSpPr>
        <p:spPr>
          <a:xfrm>
            <a:off x="14450" y="6444575"/>
            <a:ext cx="9144000" cy="432900"/>
          </a:xfrm>
          <a:prstGeom prst="rect">
            <a:avLst/>
          </a:prstGeom>
          <a:solidFill>
            <a:srgbClr val="4285F4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60;p14"/>
          <p:cNvSpPr/>
          <p:nvPr/>
        </p:nvSpPr>
        <p:spPr>
          <a:xfrm rot="-5400000">
            <a:off x="5768700" y="3482700"/>
            <a:ext cx="2956200" cy="37944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324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70;p15"/>
          <p:cNvSpPr/>
          <p:nvPr/>
        </p:nvSpPr>
        <p:spPr>
          <a:xfrm>
            <a:off x="14449" y="6425100"/>
            <a:ext cx="9144000" cy="432900"/>
          </a:xfrm>
          <a:prstGeom prst="rect">
            <a:avLst/>
          </a:prstGeom>
          <a:solidFill>
            <a:srgbClr val="4285F4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60;p14"/>
          <p:cNvSpPr/>
          <p:nvPr/>
        </p:nvSpPr>
        <p:spPr>
          <a:xfrm rot="-5400000">
            <a:off x="5768700" y="3482700"/>
            <a:ext cx="2956200" cy="37944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09600"/>
            <a:ext cx="7538221" cy="537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917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543800" cy="1143000"/>
          </a:xfrm>
        </p:spPr>
        <p:txBody>
          <a:bodyPr/>
          <a:lstStyle/>
          <a:p>
            <a:pPr eaLnBrk="1" hangingPunct="1"/>
            <a:r>
              <a:rPr lang="en-CA" dirty="0" err="1" smtClean="0">
                <a:ea typeface="ＭＳ Ｐゴシック" pitchFamily="1" charset="-128"/>
              </a:rPr>
              <a:t>Hechos</a:t>
            </a:r>
            <a:r>
              <a:rPr lang="en-CA" dirty="0" smtClean="0">
                <a:ea typeface="ＭＳ Ｐゴシック" pitchFamily="1" charset="-128"/>
              </a:rPr>
              <a:t> 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813" y="1637054"/>
            <a:ext cx="8222824" cy="4678363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CA" dirty="0" smtClean="0">
                <a:ea typeface="ＭＳ Ｐゴシック" pitchFamily="1" charset="-128"/>
              </a:rPr>
              <a:t>1 de </a:t>
            </a:r>
            <a:r>
              <a:rPr lang="en-CA" dirty="0" err="1" smtClean="0">
                <a:ea typeface="ＭＳ Ｐゴシック" pitchFamily="1" charset="-128"/>
              </a:rPr>
              <a:t>cada</a:t>
            </a:r>
            <a:r>
              <a:rPr lang="en-CA" dirty="0" smtClean="0">
                <a:ea typeface="ＭＳ Ｐゴシック" pitchFamily="1" charset="-128"/>
              </a:rPr>
              <a:t> 68 </a:t>
            </a:r>
            <a:r>
              <a:rPr lang="en-CA" dirty="0" err="1" smtClean="0">
                <a:ea typeface="ＭＳ Ｐゴシック" pitchFamily="1" charset="-128"/>
              </a:rPr>
              <a:t>niños</a:t>
            </a:r>
            <a:r>
              <a:rPr lang="en-CA" dirty="0" smtClean="0">
                <a:ea typeface="ＭＳ Ｐゴシック" pitchFamily="1" charset="-128"/>
              </a:rPr>
              <a:t> </a:t>
            </a:r>
            <a:r>
              <a:rPr lang="en-CA" dirty="0" err="1" smtClean="0">
                <a:ea typeface="ＭＳ Ｐゴシック" pitchFamily="1" charset="-128"/>
              </a:rPr>
              <a:t>es</a:t>
            </a:r>
            <a:r>
              <a:rPr lang="en-CA" dirty="0" smtClean="0">
                <a:ea typeface="ＭＳ Ｐゴシック" pitchFamily="1" charset="-128"/>
              </a:rPr>
              <a:t> </a:t>
            </a:r>
            <a:r>
              <a:rPr lang="en-CA" dirty="0" err="1" smtClean="0">
                <a:ea typeface="ＭＳ Ｐゴシック" pitchFamily="1" charset="-128"/>
              </a:rPr>
              <a:t>diagnosticado</a:t>
            </a:r>
            <a:r>
              <a:rPr lang="en-CA" dirty="0" smtClean="0">
                <a:ea typeface="ＭＳ Ｐゴシック" pitchFamily="1" charset="-128"/>
              </a:rPr>
              <a:t> con </a:t>
            </a:r>
            <a:r>
              <a:rPr lang="en-CA" dirty="0" err="1" smtClean="0">
                <a:ea typeface="ＭＳ Ｐゴシック" pitchFamily="1" charset="-128"/>
              </a:rPr>
              <a:t>autismo</a:t>
            </a:r>
            <a:r>
              <a:rPr lang="en-CA" dirty="0" smtClean="0">
                <a:ea typeface="ＭＳ Ｐゴシック" pitchFamily="1" charset="-128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CA" dirty="0" smtClean="0">
                <a:ea typeface="ＭＳ Ｐゴシック" pitchFamily="1" charset="-128"/>
              </a:rPr>
              <a:t>1 de </a:t>
            </a:r>
            <a:r>
              <a:rPr lang="en-CA" dirty="0" err="1" smtClean="0">
                <a:ea typeface="ＭＳ Ｐゴシック" pitchFamily="1" charset="-128"/>
              </a:rPr>
              <a:t>cada</a:t>
            </a:r>
            <a:r>
              <a:rPr lang="en-CA" dirty="0" smtClean="0">
                <a:ea typeface="ＭＳ Ｐゴシック" pitchFamily="1" charset="-128"/>
              </a:rPr>
              <a:t> 42 </a:t>
            </a:r>
            <a:r>
              <a:rPr lang="en-CA" dirty="0" err="1" smtClean="0">
                <a:ea typeface="ＭＳ Ｐゴシック" pitchFamily="1" charset="-128"/>
              </a:rPr>
              <a:t>niños</a:t>
            </a:r>
            <a:r>
              <a:rPr lang="en-CA" dirty="0" smtClean="0">
                <a:ea typeface="ＭＳ Ｐゴシック" pitchFamily="1" charset="-128"/>
              </a:rPr>
              <a:t> </a:t>
            </a:r>
            <a:r>
              <a:rPr lang="en-CA" dirty="0" err="1" smtClean="0">
                <a:ea typeface="ＭＳ Ｐゴシック" pitchFamily="1" charset="-128"/>
              </a:rPr>
              <a:t>está</a:t>
            </a:r>
            <a:r>
              <a:rPr lang="en-CA" dirty="0" smtClean="0">
                <a:ea typeface="ＭＳ Ｐゴシック" pitchFamily="1" charset="-128"/>
              </a:rPr>
              <a:t> </a:t>
            </a:r>
            <a:r>
              <a:rPr lang="en-CA" dirty="0" err="1" smtClean="0">
                <a:ea typeface="ＭＳ Ｐゴシック" pitchFamily="1" charset="-128"/>
              </a:rPr>
              <a:t>dentro</a:t>
            </a:r>
            <a:r>
              <a:rPr lang="en-CA" dirty="0" smtClean="0">
                <a:ea typeface="ＭＳ Ｐゴシック" pitchFamily="1" charset="-128"/>
              </a:rPr>
              <a:t> del </a:t>
            </a:r>
            <a:r>
              <a:rPr lang="en-CA" dirty="0" err="1" smtClean="0">
                <a:ea typeface="ＭＳ Ｐゴシック" pitchFamily="1" charset="-128"/>
              </a:rPr>
              <a:t>espectro</a:t>
            </a:r>
            <a:r>
              <a:rPr lang="en-CA" dirty="0" smtClean="0">
                <a:ea typeface="ＭＳ Ｐゴシック" pitchFamily="1" charset="-128"/>
              </a:rPr>
              <a:t> </a:t>
            </a:r>
            <a:r>
              <a:rPr lang="en-CA" dirty="0" err="1" smtClean="0">
                <a:ea typeface="ＭＳ Ｐゴシック" pitchFamily="1" charset="-128"/>
              </a:rPr>
              <a:t>autista</a:t>
            </a:r>
            <a:r>
              <a:rPr lang="en-CA" dirty="0" smtClean="0">
                <a:ea typeface="ＭＳ Ｐゴシック" pitchFamily="1" charset="-128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CA" dirty="0" smtClean="0">
                <a:ea typeface="ＭＳ Ｐゴシック" pitchFamily="1" charset="-128"/>
              </a:rPr>
              <a:t>67 </a:t>
            </a:r>
            <a:r>
              <a:rPr lang="en-CA" dirty="0" err="1" smtClean="0">
                <a:ea typeface="ＭＳ Ｐゴシック" pitchFamily="1" charset="-128"/>
              </a:rPr>
              <a:t>niños</a:t>
            </a:r>
            <a:r>
              <a:rPr lang="en-CA" dirty="0" smtClean="0">
                <a:ea typeface="ＭＳ Ｐゴシック" pitchFamily="1" charset="-128"/>
              </a:rPr>
              <a:t> son </a:t>
            </a:r>
            <a:r>
              <a:rPr lang="en-CA" dirty="0" err="1" smtClean="0">
                <a:ea typeface="ＭＳ Ｐゴシック" pitchFamily="1" charset="-128"/>
              </a:rPr>
              <a:t>diagnosticados</a:t>
            </a:r>
            <a:r>
              <a:rPr lang="en-CA" dirty="0" smtClean="0">
                <a:ea typeface="ＭＳ Ｐゴシック" pitchFamily="1" charset="-128"/>
              </a:rPr>
              <a:t> </a:t>
            </a:r>
            <a:r>
              <a:rPr lang="en-CA" dirty="0" err="1" smtClean="0">
                <a:ea typeface="ＭＳ Ｐゴシック" pitchFamily="1" charset="-128"/>
              </a:rPr>
              <a:t>cada</a:t>
            </a:r>
            <a:r>
              <a:rPr lang="en-CA" dirty="0" smtClean="0">
                <a:ea typeface="ＭＳ Ｐゴシック" pitchFamily="1" charset="-128"/>
              </a:rPr>
              <a:t> </a:t>
            </a:r>
            <a:r>
              <a:rPr lang="en-CA" dirty="0" err="1" smtClean="0">
                <a:ea typeface="ＭＳ Ｐゴシック" pitchFamily="1" charset="-128"/>
              </a:rPr>
              <a:t>día</a:t>
            </a:r>
            <a:r>
              <a:rPr lang="en-CA" dirty="0" smtClean="0">
                <a:ea typeface="ＭＳ Ｐゴシック" pitchFamily="1" charset="-128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CA" dirty="0" smtClean="0">
                <a:ea typeface="ＭＳ Ｐゴシック" pitchFamily="1" charset="-128"/>
              </a:rPr>
              <a:t>Un </a:t>
            </a:r>
            <a:r>
              <a:rPr lang="en-CA" dirty="0" err="1" smtClean="0">
                <a:ea typeface="ＭＳ Ｐゴシック" pitchFamily="1" charset="-128"/>
              </a:rPr>
              <a:t>nuevo</a:t>
            </a:r>
            <a:r>
              <a:rPr lang="en-CA" dirty="0" smtClean="0">
                <a:ea typeface="ＭＳ Ｐゴシック" pitchFamily="1" charset="-128"/>
              </a:rPr>
              <a:t> </a:t>
            </a:r>
            <a:r>
              <a:rPr lang="en-CA" dirty="0" err="1" smtClean="0">
                <a:ea typeface="ＭＳ Ｐゴシック" pitchFamily="1" charset="-128"/>
              </a:rPr>
              <a:t>caso</a:t>
            </a:r>
            <a:r>
              <a:rPr lang="en-CA" dirty="0" smtClean="0">
                <a:ea typeface="ＭＳ Ｐゴシック" pitchFamily="1" charset="-128"/>
              </a:rPr>
              <a:t> </a:t>
            </a:r>
            <a:r>
              <a:rPr lang="en-CA" dirty="0" err="1" smtClean="0">
                <a:ea typeface="ＭＳ Ｐゴシック" pitchFamily="1" charset="-128"/>
              </a:rPr>
              <a:t>es</a:t>
            </a:r>
            <a:r>
              <a:rPr lang="en-CA" dirty="0" smtClean="0">
                <a:ea typeface="ＭＳ Ｐゴシック" pitchFamily="1" charset="-128"/>
              </a:rPr>
              <a:t> </a:t>
            </a:r>
            <a:r>
              <a:rPr lang="en-CA" dirty="0" err="1" smtClean="0">
                <a:ea typeface="ＭＳ Ｐゴシック" pitchFamily="1" charset="-128"/>
              </a:rPr>
              <a:t>diagnosticado</a:t>
            </a:r>
            <a:r>
              <a:rPr lang="en-CA" dirty="0" smtClean="0">
                <a:ea typeface="ＭＳ Ｐゴシック" pitchFamily="1" charset="-128"/>
              </a:rPr>
              <a:t> </a:t>
            </a:r>
            <a:r>
              <a:rPr lang="en-CA" dirty="0" err="1" smtClean="0">
                <a:ea typeface="ＭＳ Ｐゴシック" pitchFamily="1" charset="-128"/>
              </a:rPr>
              <a:t>cada</a:t>
            </a:r>
            <a:r>
              <a:rPr lang="en-CA" dirty="0" smtClean="0">
                <a:ea typeface="ＭＳ Ｐゴシック" pitchFamily="1" charset="-128"/>
              </a:rPr>
              <a:t> 20 </a:t>
            </a:r>
            <a:r>
              <a:rPr lang="en-CA" dirty="0" err="1" smtClean="0">
                <a:ea typeface="ＭＳ Ｐゴシック" pitchFamily="1" charset="-128"/>
              </a:rPr>
              <a:t>minutos</a:t>
            </a:r>
            <a:r>
              <a:rPr lang="en-CA" dirty="0" smtClean="0">
                <a:ea typeface="ＭＳ Ｐゴシック" pitchFamily="1" charset="-128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CA" dirty="0" smtClean="0">
              <a:ea typeface="ＭＳ Ｐゴシック" pitchFamily="1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CA" dirty="0" smtClean="0">
                <a:ea typeface="ＭＳ Ｐゴシック" pitchFamily="1" charset="-128"/>
              </a:rPr>
              <a:t>Mas </a:t>
            </a:r>
            <a:r>
              <a:rPr lang="en-CA" dirty="0" err="1" smtClean="0">
                <a:ea typeface="ＭＳ Ｐゴシック" pitchFamily="1" charset="-128"/>
              </a:rPr>
              <a:t>niños</a:t>
            </a:r>
            <a:r>
              <a:rPr lang="en-CA" dirty="0" smtClean="0">
                <a:ea typeface="ＭＳ Ｐゴシック" pitchFamily="1" charset="-128"/>
              </a:rPr>
              <a:t> </a:t>
            </a:r>
            <a:r>
              <a:rPr lang="en-CA" dirty="0" err="1" smtClean="0">
                <a:ea typeface="ＭＳ Ｐゴシック" pitchFamily="1" charset="-128"/>
              </a:rPr>
              <a:t>serán</a:t>
            </a:r>
            <a:r>
              <a:rPr lang="en-CA" dirty="0" smtClean="0">
                <a:ea typeface="ＭＳ Ｐゴシック" pitchFamily="1" charset="-128"/>
              </a:rPr>
              <a:t> </a:t>
            </a:r>
            <a:r>
              <a:rPr lang="en-CA" dirty="0" err="1" smtClean="0">
                <a:ea typeface="ＭＳ Ｐゴシック" pitchFamily="1" charset="-128"/>
              </a:rPr>
              <a:t>diagnosticados</a:t>
            </a:r>
            <a:r>
              <a:rPr lang="en-CA" dirty="0" smtClean="0">
                <a:ea typeface="ＭＳ Ｐゴシック" pitchFamily="1" charset="-128"/>
              </a:rPr>
              <a:t> con </a:t>
            </a:r>
            <a:r>
              <a:rPr lang="en-CA" dirty="0" err="1" smtClean="0">
                <a:ea typeface="ＭＳ Ｐゴシック" pitchFamily="1" charset="-128"/>
              </a:rPr>
              <a:t>autismo</a:t>
            </a:r>
            <a:r>
              <a:rPr lang="en-CA" dirty="0" smtClean="0">
                <a:ea typeface="ＭＳ Ｐゴシック" pitchFamily="1" charset="-128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CA" dirty="0">
                <a:ea typeface="ＭＳ Ｐゴシック" pitchFamily="1" charset="-128"/>
              </a:rPr>
              <a:t> </a:t>
            </a:r>
            <a:r>
              <a:rPr lang="en-CA" dirty="0" smtClean="0">
                <a:ea typeface="ＭＳ Ｐゴシック" pitchFamily="1" charset="-128"/>
              </a:rPr>
              <a:t>   </a:t>
            </a:r>
            <a:r>
              <a:rPr lang="en-CA" dirty="0" err="1" smtClean="0">
                <a:ea typeface="ＭＳ Ｐゴシック" pitchFamily="1" charset="-128"/>
              </a:rPr>
              <a:t>este</a:t>
            </a:r>
            <a:r>
              <a:rPr lang="en-CA" dirty="0" smtClean="0">
                <a:ea typeface="ＭＳ Ｐゴシック" pitchFamily="1" charset="-128"/>
              </a:rPr>
              <a:t> </a:t>
            </a:r>
            <a:r>
              <a:rPr lang="en-CA" dirty="0" err="1" smtClean="0">
                <a:ea typeface="ＭＳ Ｐゴシック" pitchFamily="1" charset="-128"/>
              </a:rPr>
              <a:t>año</a:t>
            </a:r>
            <a:r>
              <a:rPr lang="en-CA" dirty="0" smtClean="0">
                <a:ea typeface="ＭＳ Ｐゴシック" pitchFamily="1" charset="-128"/>
              </a:rPr>
              <a:t> que con VIH, diabetes y cancer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CA" dirty="0">
                <a:ea typeface="ＭＳ Ｐゴシック" pitchFamily="1" charset="-128"/>
              </a:rPr>
              <a:t> </a:t>
            </a:r>
            <a:r>
              <a:rPr lang="en-CA" dirty="0" smtClean="0">
                <a:ea typeface="ＭＳ Ｐゴシック" pitchFamily="1" charset="-128"/>
              </a:rPr>
              <a:t>   </a:t>
            </a:r>
            <a:r>
              <a:rPr lang="en-CA" dirty="0" err="1" smtClean="0">
                <a:ea typeface="ＭＳ Ｐゴシック" pitchFamily="1" charset="-128"/>
              </a:rPr>
              <a:t>combinados</a:t>
            </a:r>
            <a:r>
              <a:rPr lang="en-CA" dirty="0" smtClean="0">
                <a:ea typeface="ＭＳ Ｐゴシック" pitchFamily="1" charset="-128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</a:pPr>
            <a:endParaRPr lang="en-CA" dirty="0" smtClean="0">
              <a:ea typeface="ＭＳ Ｐゴシック" pitchFamily="1" charset="-128"/>
            </a:endParaRPr>
          </a:p>
        </p:txBody>
      </p:sp>
      <p:sp>
        <p:nvSpPr>
          <p:cNvPr id="4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70;p15"/>
          <p:cNvSpPr/>
          <p:nvPr/>
        </p:nvSpPr>
        <p:spPr>
          <a:xfrm>
            <a:off x="14450" y="6444575"/>
            <a:ext cx="9144000" cy="432900"/>
          </a:xfrm>
          <a:prstGeom prst="rect">
            <a:avLst/>
          </a:prstGeom>
          <a:solidFill>
            <a:srgbClr val="4285F4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0;p14"/>
          <p:cNvSpPr/>
          <p:nvPr/>
        </p:nvSpPr>
        <p:spPr>
          <a:xfrm rot="-5400000">
            <a:off x="5768700" y="3482700"/>
            <a:ext cx="2956200" cy="37944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Características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" y="1249289"/>
            <a:ext cx="8534400" cy="5562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    - </a:t>
            </a:r>
            <a:r>
              <a:rPr lang="en-US" sz="2200" dirty="0" err="1" smtClean="0"/>
              <a:t>Communicación</a:t>
            </a:r>
            <a:r>
              <a:rPr lang="en-US" sz="2200" dirty="0" smtClean="0"/>
              <a:t> </a:t>
            </a:r>
            <a:r>
              <a:rPr lang="en-US" sz="2200" dirty="0" err="1" smtClean="0"/>
              <a:t>pobre</a:t>
            </a:r>
            <a:r>
              <a:rPr lang="en-US" sz="2200" dirty="0" smtClean="0"/>
              <a:t> o no verbal</a:t>
            </a:r>
            <a:r>
              <a:rPr lang="en-US" sz="2200" dirty="0"/>
              <a:t> </a:t>
            </a:r>
            <a:r>
              <a:rPr lang="en-US" sz="2200" dirty="0" smtClean="0"/>
              <a:t>-  </a:t>
            </a:r>
            <a:r>
              <a:rPr lang="en-US" sz="2200" dirty="0" err="1" smtClean="0"/>
              <a:t>Retraso</a:t>
            </a:r>
            <a:r>
              <a:rPr lang="en-US" sz="2200" dirty="0" smtClean="0"/>
              <a:t>.</a:t>
            </a:r>
          </a:p>
          <a:p>
            <a:pPr>
              <a:buNone/>
            </a:pPr>
            <a:r>
              <a:rPr lang="en-US" sz="2200" dirty="0"/>
              <a:t> </a:t>
            </a:r>
            <a:r>
              <a:rPr lang="en-US" sz="2200" dirty="0" smtClean="0"/>
              <a:t>   - </a:t>
            </a:r>
            <a:r>
              <a:rPr lang="en-US" sz="2200" dirty="0" err="1" smtClean="0"/>
              <a:t>Ecolalia</a:t>
            </a:r>
            <a:r>
              <a:rPr lang="en-US" sz="2200" dirty="0" smtClean="0"/>
              <a:t> - </a:t>
            </a:r>
            <a:r>
              <a:rPr lang="en-US" sz="2200" dirty="0" err="1" smtClean="0"/>
              <a:t>lenguaje</a:t>
            </a:r>
            <a:r>
              <a:rPr lang="en-US" sz="2200" dirty="0" smtClean="0"/>
              <a:t> </a:t>
            </a:r>
            <a:r>
              <a:rPr lang="en-US" sz="2200" dirty="0" err="1" smtClean="0"/>
              <a:t>repetitivo</a:t>
            </a:r>
            <a:r>
              <a:rPr lang="en-US" sz="2200" dirty="0" smtClean="0"/>
              <a:t> </a:t>
            </a:r>
            <a:r>
              <a:rPr lang="en-US" sz="2200" dirty="0" smtClean="0"/>
              <a:t>- </a:t>
            </a:r>
            <a:r>
              <a:rPr lang="en-US" sz="2200" dirty="0" err="1" smtClean="0"/>
              <a:t>Lenguaje</a:t>
            </a:r>
            <a:r>
              <a:rPr lang="en-US" sz="2200" dirty="0" smtClean="0"/>
              <a:t> de </a:t>
            </a:r>
            <a:r>
              <a:rPr lang="en-US" sz="2200" dirty="0" err="1" smtClean="0"/>
              <a:t>libreto</a:t>
            </a:r>
            <a:r>
              <a:rPr lang="en-US" sz="2200" dirty="0" smtClean="0"/>
              <a:t>. </a:t>
            </a:r>
          </a:p>
          <a:p>
            <a:pPr>
              <a:buNone/>
            </a:pPr>
            <a:r>
              <a:rPr lang="en-US" sz="2200" dirty="0" smtClean="0"/>
              <a:t>    - </a:t>
            </a:r>
            <a:r>
              <a:rPr lang="en-US" sz="2200" dirty="0" err="1" smtClean="0"/>
              <a:t>Lenguaje</a:t>
            </a:r>
            <a:r>
              <a:rPr lang="en-US" sz="2200" dirty="0" smtClean="0"/>
              <a:t> </a:t>
            </a:r>
            <a:r>
              <a:rPr lang="en-US" sz="2200" dirty="0" err="1" smtClean="0"/>
              <a:t>idiosincrásico</a:t>
            </a:r>
            <a:r>
              <a:rPr lang="en-US" sz="2200" dirty="0" smtClean="0"/>
              <a:t>. </a:t>
            </a:r>
            <a:r>
              <a:rPr lang="en-US" sz="1600" dirty="0" smtClean="0"/>
              <a:t>(</a:t>
            </a:r>
            <a:r>
              <a:rPr lang="en-US" sz="1600" dirty="0" err="1" smtClean="0"/>
              <a:t>uso</a:t>
            </a:r>
            <a:r>
              <a:rPr lang="en-US" sz="1600" dirty="0" smtClean="0"/>
              <a:t> </a:t>
            </a:r>
            <a:r>
              <a:rPr lang="en-US" sz="1600" dirty="0" err="1" smtClean="0"/>
              <a:t>diferente</a:t>
            </a:r>
            <a:r>
              <a:rPr lang="en-US" sz="1600" dirty="0" smtClean="0"/>
              <a:t> de </a:t>
            </a:r>
            <a:r>
              <a:rPr lang="en-US" sz="1600" dirty="0" err="1" smtClean="0"/>
              <a:t>palabras</a:t>
            </a:r>
            <a:r>
              <a:rPr lang="en-US" sz="1600" dirty="0" smtClean="0"/>
              <a:t> /</a:t>
            </a:r>
            <a:r>
              <a:rPr lang="en-US" sz="1600" dirty="0" err="1" smtClean="0"/>
              <a:t>expresiones</a:t>
            </a:r>
            <a:r>
              <a:rPr lang="en-US" sz="1600" dirty="0" smtClean="0"/>
              <a:t>). </a:t>
            </a:r>
          </a:p>
          <a:p>
            <a:pPr>
              <a:buNone/>
            </a:pPr>
            <a:r>
              <a:rPr lang="en-US" sz="2200" dirty="0"/>
              <a:t> </a:t>
            </a:r>
            <a:r>
              <a:rPr lang="en-US" sz="2200" dirty="0" smtClean="0"/>
              <a:t>   - </a:t>
            </a:r>
            <a:r>
              <a:rPr lang="en-US" sz="2200" dirty="0" err="1" smtClean="0"/>
              <a:t>Entonación</a:t>
            </a:r>
            <a:r>
              <a:rPr lang="en-US" sz="2200" dirty="0" smtClean="0"/>
              <a:t> </a:t>
            </a:r>
            <a:r>
              <a:rPr lang="en-US" sz="2200" dirty="0" err="1" smtClean="0"/>
              <a:t>inusual</a:t>
            </a:r>
            <a:r>
              <a:rPr lang="en-US" sz="2200" dirty="0" smtClean="0"/>
              <a:t> </a:t>
            </a:r>
            <a:r>
              <a:rPr lang="en-US" sz="2200" dirty="0" smtClean="0"/>
              <a:t>(canto</a:t>
            </a:r>
            <a:r>
              <a:rPr lang="en-US" sz="2200" dirty="0" smtClean="0"/>
              <a:t>).</a:t>
            </a:r>
          </a:p>
          <a:p>
            <a:pPr>
              <a:buNone/>
            </a:pPr>
            <a:r>
              <a:rPr lang="en-US" sz="2200" dirty="0"/>
              <a:t> </a:t>
            </a:r>
            <a:r>
              <a:rPr lang="en-US" sz="2200" dirty="0" smtClean="0"/>
              <a:t>   - </a:t>
            </a:r>
            <a:r>
              <a:rPr lang="en-US" sz="2200" dirty="0" err="1" smtClean="0"/>
              <a:t>Lenguaje</a:t>
            </a:r>
            <a:r>
              <a:rPr lang="en-US" sz="2200" dirty="0" smtClean="0"/>
              <a:t> literal.</a:t>
            </a:r>
          </a:p>
          <a:p>
            <a:pPr>
              <a:buNone/>
            </a:pPr>
            <a:r>
              <a:rPr lang="en-US" sz="2200" dirty="0" smtClean="0"/>
              <a:t>    - </a:t>
            </a:r>
            <a:r>
              <a:rPr lang="en-US" sz="2200" dirty="0" err="1" smtClean="0"/>
              <a:t>Limitación</a:t>
            </a:r>
            <a:r>
              <a:rPr lang="en-US" sz="2200" dirty="0" smtClean="0"/>
              <a:t> para </a:t>
            </a:r>
            <a:r>
              <a:rPr lang="en-US" sz="2200" dirty="0" err="1" smtClean="0"/>
              <a:t>señalar</a:t>
            </a:r>
            <a:endParaRPr lang="en-US" sz="2200" dirty="0"/>
          </a:p>
          <a:p>
            <a:pPr>
              <a:buNone/>
            </a:pPr>
            <a:r>
              <a:rPr lang="en-US" sz="2200" dirty="0" smtClean="0"/>
              <a:t>    - </a:t>
            </a:r>
            <a:r>
              <a:rPr lang="en-US" sz="2200" dirty="0" err="1" smtClean="0"/>
              <a:t>Dificultad</a:t>
            </a:r>
            <a:r>
              <a:rPr lang="en-US" sz="2200" dirty="0" smtClean="0"/>
              <a:t> para responder al </a:t>
            </a:r>
            <a:r>
              <a:rPr lang="en-US" sz="2200" dirty="0" err="1" smtClean="0"/>
              <a:t>nombre</a:t>
            </a:r>
            <a:r>
              <a:rPr lang="en-US" sz="2200" dirty="0" smtClean="0"/>
              <a:t>.</a:t>
            </a:r>
          </a:p>
          <a:p>
            <a:pPr>
              <a:buNone/>
            </a:pPr>
            <a:r>
              <a:rPr lang="en-US" sz="2200" dirty="0"/>
              <a:t> </a:t>
            </a:r>
            <a:r>
              <a:rPr lang="en-US" sz="2200" dirty="0" smtClean="0"/>
              <a:t>   - </a:t>
            </a:r>
            <a:r>
              <a:rPr lang="en-US" sz="2200" dirty="0" err="1" smtClean="0"/>
              <a:t>Dificultad</a:t>
            </a:r>
            <a:r>
              <a:rPr lang="en-US" sz="2200" dirty="0" smtClean="0"/>
              <a:t> para </a:t>
            </a:r>
            <a:r>
              <a:rPr lang="en-US" sz="2200" dirty="0" err="1" smtClean="0"/>
              <a:t>iniciar</a:t>
            </a:r>
            <a:r>
              <a:rPr lang="en-US" sz="2200" dirty="0" smtClean="0"/>
              <a:t> </a:t>
            </a:r>
            <a:r>
              <a:rPr lang="en-US" sz="2200" dirty="0" err="1" smtClean="0"/>
              <a:t>comunicación</a:t>
            </a:r>
            <a:r>
              <a:rPr lang="en-US" sz="2200" dirty="0" smtClean="0"/>
              <a:t>/</a:t>
            </a:r>
            <a:r>
              <a:rPr lang="en-US" sz="2200" dirty="0" err="1" smtClean="0"/>
              <a:t>conversación</a:t>
            </a:r>
            <a:r>
              <a:rPr lang="en-US" sz="2200" dirty="0" smtClean="0"/>
              <a:t>.</a:t>
            </a:r>
          </a:p>
          <a:p>
            <a:pPr>
              <a:buNone/>
            </a:pPr>
            <a:r>
              <a:rPr lang="en-US" sz="2200" dirty="0" smtClean="0"/>
              <a:t>    - </a:t>
            </a:r>
            <a:r>
              <a:rPr lang="en-US" sz="2200" dirty="0" err="1" smtClean="0"/>
              <a:t>Dificultad</a:t>
            </a:r>
            <a:r>
              <a:rPr lang="en-US" sz="2200" dirty="0" smtClean="0"/>
              <a:t> </a:t>
            </a:r>
            <a:r>
              <a:rPr lang="en-US" sz="2200" dirty="0" err="1" smtClean="0"/>
              <a:t>procesando</a:t>
            </a:r>
            <a:r>
              <a:rPr lang="en-US" sz="2200" dirty="0" smtClean="0"/>
              <a:t> y </a:t>
            </a:r>
            <a:r>
              <a:rPr lang="en-US" sz="2200" dirty="0" err="1" smtClean="0"/>
              <a:t>organizando</a:t>
            </a:r>
            <a:r>
              <a:rPr lang="en-US" sz="2200" dirty="0" smtClean="0"/>
              <a:t> </a:t>
            </a:r>
            <a:r>
              <a:rPr lang="en-US" sz="2200" dirty="0" err="1" smtClean="0"/>
              <a:t>información</a:t>
            </a:r>
            <a:r>
              <a:rPr lang="en-US" sz="2200" dirty="0" smtClean="0"/>
              <a:t> </a:t>
            </a:r>
            <a:r>
              <a:rPr lang="en-US" sz="2200" dirty="0" err="1" smtClean="0"/>
              <a:t>auditiva</a:t>
            </a:r>
            <a:r>
              <a:rPr lang="en-US" sz="2200" dirty="0" smtClean="0"/>
              <a:t>/ verbal.</a:t>
            </a:r>
          </a:p>
          <a:p>
            <a:pPr>
              <a:buNone/>
            </a:pPr>
            <a:r>
              <a:rPr lang="en-US" sz="2200" dirty="0"/>
              <a:t> </a:t>
            </a:r>
            <a:r>
              <a:rPr lang="en-US" sz="2200" dirty="0" smtClean="0"/>
              <a:t>   - </a:t>
            </a:r>
            <a:r>
              <a:rPr lang="en-US" sz="2200" dirty="0" err="1" smtClean="0"/>
              <a:t>Dificultades</a:t>
            </a:r>
            <a:r>
              <a:rPr lang="en-US" sz="2200" dirty="0" smtClean="0"/>
              <a:t> en el </a:t>
            </a:r>
            <a:r>
              <a:rPr lang="en-US" sz="2200" dirty="0" err="1" smtClean="0"/>
              <a:t>lenguaje</a:t>
            </a:r>
            <a:r>
              <a:rPr lang="en-US" sz="2200" dirty="0" smtClean="0"/>
              <a:t> </a:t>
            </a:r>
            <a:r>
              <a:rPr lang="en-US" sz="2200" dirty="0" err="1" smtClean="0"/>
              <a:t>receptivo</a:t>
            </a:r>
            <a:r>
              <a:rPr lang="en-US" sz="2200" dirty="0" smtClean="0"/>
              <a:t> y </a:t>
            </a:r>
            <a:r>
              <a:rPr lang="en-US" sz="2200" dirty="0" err="1" smtClean="0"/>
              <a:t>expresivo</a:t>
            </a:r>
            <a:r>
              <a:rPr lang="en-US" sz="2200" dirty="0" smtClean="0"/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hablan</a:t>
            </a:r>
            <a:r>
              <a:rPr lang="en-US" sz="1600" dirty="0" smtClean="0"/>
              <a:t> </a:t>
            </a:r>
            <a:r>
              <a:rPr lang="en-US" sz="1600" dirty="0" err="1" smtClean="0"/>
              <a:t>mejor</a:t>
            </a:r>
            <a:r>
              <a:rPr lang="en-US" sz="1600" dirty="0" smtClean="0"/>
              <a:t> de </a:t>
            </a:r>
            <a:endParaRPr lang="en-US" sz="1600" dirty="0" smtClean="0"/>
          </a:p>
          <a:p>
            <a:pPr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</a:t>
            </a:r>
            <a:r>
              <a:rPr lang="en-US" sz="1600" dirty="0" smtClean="0"/>
              <a:t>lo que </a:t>
            </a:r>
            <a:r>
              <a:rPr lang="en-US" sz="1600" dirty="0" err="1" smtClean="0"/>
              <a:t>entienden</a:t>
            </a:r>
            <a:r>
              <a:rPr lang="en-US" sz="1600" dirty="0" smtClean="0"/>
              <a:t> o </a:t>
            </a:r>
            <a:r>
              <a:rPr lang="en-US" sz="1600" dirty="0" err="1" smtClean="0"/>
              <a:t>viceversa</a:t>
            </a:r>
            <a:r>
              <a:rPr lang="en-US" sz="1600" dirty="0" smtClean="0"/>
              <a:t>).</a:t>
            </a:r>
          </a:p>
          <a:p>
            <a:pPr>
              <a:buNone/>
            </a:pPr>
            <a:r>
              <a:rPr lang="en-US" sz="2200" dirty="0" smtClean="0"/>
              <a:t>    - </a:t>
            </a:r>
            <a:r>
              <a:rPr lang="en-US" sz="2200" dirty="0" err="1" smtClean="0"/>
              <a:t>Déficits</a:t>
            </a:r>
            <a:r>
              <a:rPr lang="en-US" sz="2200" dirty="0" smtClean="0"/>
              <a:t> en el </a:t>
            </a:r>
            <a:r>
              <a:rPr lang="en-US" sz="2200" dirty="0" err="1" smtClean="0"/>
              <a:t>lenguaje</a:t>
            </a:r>
            <a:r>
              <a:rPr lang="en-US" sz="2200" dirty="0" smtClean="0"/>
              <a:t> </a:t>
            </a:r>
            <a:r>
              <a:rPr lang="en-US" sz="2200" dirty="0" err="1" smtClean="0"/>
              <a:t>pragmático</a:t>
            </a:r>
            <a:r>
              <a:rPr lang="en-US" sz="2200" dirty="0" smtClean="0"/>
              <a:t>: </a:t>
            </a:r>
            <a:r>
              <a:rPr lang="en-US" sz="2200" dirty="0" err="1" smtClean="0"/>
              <a:t>dificultad</a:t>
            </a:r>
            <a:r>
              <a:rPr lang="en-US" sz="2200" dirty="0" smtClean="0"/>
              <a:t> para </a:t>
            </a:r>
          </a:p>
          <a:p>
            <a:pPr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</a:t>
            </a:r>
            <a:r>
              <a:rPr lang="en-US" sz="2200" dirty="0" err="1" smtClean="0"/>
              <a:t>mantenerse</a:t>
            </a:r>
            <a:r>
              <a:rPr lang="en-US" sz="2200" dirty="0" smtClean="0"/>
              <a:t> en un </a:t>
            </a:r>
            <a:r>
              <a:rPr lang="en-US" sz="2200" dirty="0" err="1" smtClean="0"/>
              <a:t>tema</a:t>
            </a:r>
            <a:r>
              <a:rPr lang="en-US" sz="2200" dirty="0" smtClean="0"/>
              <a:t>. </a:t>
            </a:r>
            <a:r>
              <a:rPr lang="en-US" sz="2200" dirty="0" err="1"/>
              <a:t>P</a:t>
            </a:r>
            <a:r>
              <a:rPr lang="en-US" sz="2200" dirty="0" err="1" smtClean="0"/>
              <a:t>roximidad</a:t>
            </a:r>
            <a:r>
              <a:rPr lang="en-US" sz="2200" dirty="0" smtClean="0"/>
              <a:t> a las </a:t>
            </a:r>
            <a:r>
              <a:rPr lang="en-US" sz="2200" dirty="0" err="1" smtClean="0"/>
              <a:t>otras</a:t>
            </a:r>
            <a:r>
              <a:rPr lang="en-US" sz="2200" dirty="0" smtClean="0"/>
              <a:t> </a:t>
            </a:r>
          </a:p>
          <a:p>
            <a:pPr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personas. </a:t>
            </a:r>
            <a:r>
              <a:rPr lang="en-US" sz="2200" dirty="0" err="1" smtClean="0"/>
              <a:t>Rango</a:t>
            </a:r>
            <a:r>
              <a:rPr lang="en-US" sz="2200" dirty="0" smtClean="0"/>
              <a:t> de </a:t>
            </a:r>
            <a:r>
              <a:rPr lang="en-US" sz="2200" dirty="0" err="1" smtClean="0"/>
              <a:t>conversación</a:t>
            </a:r>
            <a:r>
              <a:rPr lang="en-US" sz="2200" dirty="0" smtClean="0"/>
              <a:t> </a:t>
            </a:r>
            <a:r>
              <a:rPr lang="en-US" sz="2200" dirty="0" err="1" smtClean="0"/>
              <a:t>muy</a:t>
            </a:r>
            <a:r>
              <a:rPr lang="en-US" sz="2200" dirty="0" smtClean="0"/>
              <a:t> </a:t>
            </a:r>
            <a:r>
              <a:rPr lang="en-US" sz="2200" dirty="0" err="1" smtClean="0"/>
              <a:t>limitado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70;p15"/>
          <p:cNvSpPr/>
          <p:nvPr/>
        </p:nvSpPr>
        <p:spPr>
          <a:xfrm>
            <a:off x="13915" y="6402571"/>
            <a:ext cx="9144000" cy="432900"/>
          </a:xfrm>
          <a:prstGeom prst="rect">
            <a:avLst/>
          </a:prstGeom>
          <a:solidFill>
            <a:srgbClr val="4285F4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0;p14"/>
          <p:cNvSpPr/>
          <p:nvPr/>
        </p:nvSpPr>
        <p:spPr>
          <a:xfrm rot="-5400000">
            <a:off x="5768700" y="3482700"/>
            <a:ext cx="2956200" cy="37944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1447800" y="48444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Dificultades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la </a:t>
            </a:r>
            <a:r>
              <a:rPr lang="en-US" sz="3200" dirty="0" err="1" smtClean="0"/>
              <a:t>Comunicación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2860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92261"/>
            <a:ext cx="8534400" cy="52578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200" dirty="0" err="1" smtClean="0"/>
              <a:t>Contacto</a:t>
            </a:r>
            <a:r>
              <a:rPr lang="en-US" sz="2200" dirty="0" smtClean="0"/>
              <a:t> visual con los </a:t>
            </a:r>
            <a:r>
              <a:rPr lang="en-US" sz="2200" dirty="0" err="1" smtClean="0"/>
              <a:t>demás</a:t>
            </a:r>
            <a:r>
              <a:rPr lang="en-US" sz="2200" dirty="0" smtClean="0"/>
              <a:t> </a:t>
            </a:r>
            <a:r>
              <a:rPr lang="en-US" sz="2200" dirty="0" err="1" smtClean="0"/>
              <a:t>limitado</a:t>
            </a:r>
            <a:r>
              <a:rPr lang="en-US" sz="2200" dirty="0" smtClean="0"/>
              <a:t> o </a:t>
            </a:r>
            <a:r>
              <a:rPr lang="en-US" sz="2200" dirty="0" err="1" smtClean="0"/>
              <a:t>evasivo</a:t>
            </a:r>
            <a:r>
              <a:rPr lang="en-US" sz="2200" dirty="0" smtClean="0"/>
              <a:t>. </a:t>
            </a:r>
          </a:p>
          <a:p>
            <a:pPr>
              <a:buNone/>
            </a:pPr>
            <a:r>
              <a:rPr lang="en-US" sz="2200" dirty="0" smtClean="0"/>
              <a:t>-    Para </a:t>
            </a:r>
            <a:r>
              <a:rPr lang="en-US" sz="2200" dirty="0" err="1" smtClean="0"/>
              <a:t>relacionarse</a:t>
            </a:r>
            <a:r>
              <a:rPr lang="en-US" sz="2200" dirty="0" smtClean="0"/>
              <a:t> con los </a:t>
            </a:r>
            <a:r>
              <a:rPr lang="en-US" sz="2200" dirty="0" err="1" smtClean="0"/>
              <a:t>demás</a:t>
            </a:r>
            <a:r>
              <a:rPr lang="en-US" sz="2200" dirty="0" smtClean="0"/>
              <a:t>, con </a:t>
            </a:r>
            <a:r>
              <a:rPr lang="en-US" sz="2200" dirty="0" err="1" smtClean="0"/>
              <a:t>objetos</a:t>
            </a:r>
            <a:r>
              <a:rPr lang="en-US" sz="2200" dirty="0" smtClean="0"/>
              <a:t> y </a:t>
            </a:r>
            <a:r>
              <a:rPr lang="en-US" sz="2200" dirty="0" err="1" smtClean="0"/>
              <a:t>eventos</a:t>
            </a:r>
            <a:r>
              <a:rPr lang="en-US" sz="2200" dirty="0" smtClean="0"/>
              <a:t>.</a:t>
            </a:r>
          </a:p>
          <a:p>
            <a:pPr>
              <a:buNone/>
            </a:pPr>
            <a:r>
              <a:rPr lang="en-US" sz="2200" dirty="0" smtClean="0"/>
              <a:t>-    Para </a:t>
            </a:r>
            <a:r>
              <a:rPr lang="en-US" sz="2200" dirty="0" err="1" smtClean="0"/>
              <a:t>tomar</a:t>
            </a:r>
            <a:r>
              <a:rPr lang="en-US" sz="2200" dirty="0" smtClean="0"/>
              <a:t> </a:t>
            </a:r>
            <a:r>
              <a:rPr lang="en-US" sz="2200" dirty="0" err="1" smtClean="0"/>
              <a:t>turnos</a:t>
            </a:r>
            <a:r>
              <a:rPr lang="en-US" sz="2200" dirty="0" smtClean="0"/>
              <a:t> </a:t>
            </a:r>
            <a:r>
              <a:rPr lang="en-US" sz="2200" dirty="0" err="1" smtClean="0"/>
              <a:t>durante</a:t>
            </a:r>
            <a:r>
              <a:rPr lang="en-US" sz="2200" dirty="0" smtClean="0"/>
              <a:t> el </a:t>
            </a:r>
            <a:r>
              <a:rPr lang="en-US" sz="2200" dirty="0" err="1" smtClean="0"/>
              <a:t>juego</a:t>
            </a:r>
            <a:r>
              <a:rPr lang="en-US" sz="2200" dirty="0" smtClean="0"/>
              <a:t>.</a:t>
            </a:r>
          </a:p>
          <a:p>
            <a:pPr>
              <a:buNone/>
            </a:pPr>
            <a:r>
              <a:rPr lang="en-US" sz="2200" dirty="0" smtClean="0"/>
              <a:t>-    Para </a:t>
            </a:r>
            <a:r>
              <a:rPr lang="en-US" sz="2200" dirty="0" err="1" smtClean="0"/>
              <a:t>envolverse</a:t>
            </a:r>
            <a:r>
              <a:rPr lang="en-US" sz="2200" dirty="0" smtClean="0"/>
              <a:t> </a:t>
            </a:r>
            <a:r>
              <a:rPr lang="en-US" sz="2200" dirty="0" err="1" smtClean="0"/>
              <a:t>socialmente</a:t>
            </a:r>
            <a:r>
              <a:rPr lang="en-US" sz="2200" dirty="0" smtClean="0"/>
              <a:t>. </a:t>
            </a:r>
            <a:r>
              <a:rPr lang="en-US" sz="2200" dirty="0" err="1" smtClean="0"/>
              <a:t>Establecer</a:t>
            </a:r>
            <a:r>
              <a:rPr lang="en-US" sz="2200" dirty="0" smtClean="0"/>
              <a:t> </a:t>
            </a:r>
            <a:r>
              <a:rPr lang="en-US" sz="2200" dirty="0" err="1" smtClean="0"/>
              <a:t>una</a:t>
            </a:r>
            <a:r>
              <a:rPr lang="en-US" sz="2200" dirty="0" smtClean="0"/>
              <a:t> </a:t>
            </a:r>
            <a:r>
              <a:rPr lang="en-US" sz="2200" dirty="0" err="1" smtClean="0"/>
              <a:t>relacion</a:t>
            </a:r>
            <a:r>
              <a:rPr lang="en-US" sz="2200" dirty="0" smtClean="0"/>
              <a:t> social. </a:t>
            </a:r>
          </a:p>
          <a:p>
            <a:pPr>
              <a:buFontTx/>
              <a:buChar char="-"/>
            </a:pPr>
            <a:r>
              <a:rPr lang="en-US" sz="2200" dirty="0" smtClean="0"/>
              <a:t>Con la </a:t>
            </a:r>
            <a:r>
              <a:rPr lang="en-US" sz="2200" dirty="0" err="1" smtClean="0"/>
              <a:t>atención</a:t>
            </a:r>
            <a:r>
              <a:rPr lang="en-US" sz="2200" dirty="0" smtClean="0"/>
              <a:t> </a:t>
            </a:r>
            <a:r>
              <a:rPr lang="en-US" sz="2200" dirty="0" err="1" smtClean="0"/>
              <a:t>conjunta</a:t>
            </a:r>
            <a:r>
              <a:rPr lang="en-US" sz="2200" dirty="0" smtClean="0"/>
              <a:t>.</a:t>
            </a:r>
          </a:p>
          <a:p>
            <a:pPr>
              <a:buFontTx/>
              <a:buChar char="-"/>
            </a:pPr>
            <a:r>
              <a:rPr lang="en-US" sz="2200" dirty="0" smtClean="0"/>
              <a:t>Con la </a:t>
            </a:r>
            <a:r>
              <a:rPr lang="en-US" sz="2200" dirty="0" err="1" smtClean="0"/>
              <a:t>reciprocidad</a:t>
            </a:r>
            <a:r>
              <a:rPr lang="en-US" sz="2200" dirty="0" smtClean="0"/>
              <a:t>.</a:t>
            </a:r>
          </a:p>
          <a:p>
            <a:pPr>
              <a:buFontTx/>
              <a:buChar char="-"/>
            </a:pPr>
            <a:r>
              <a:rPr lang="en-US" sz="2200" dirty="0" smtClean="0"/>
              <a:t>Con la </a:t>
            </a:r>
            <a:r>
              <a:rPr lang="en-US" sz="2200" dirty="0" err="1" smtClean="0"/>
              <a:t>Imitación</a:t>
            </a:r>
            <a:r>
              <a:rPr lang="en-US" sz="2200" dirty="0" smtClean="0"/>
              <a:t>. </a:t>
            </a:r>
          </a:p>
          <a:p>
            <a:pPr>
              <a:buFontTx/>
              <a:buChar char="-"/>
            </a:pPr>
            <a:r>
              <a:rPr lang="en-US" sz="2200" dirty="0" err="1" smtClean="0"/>
              <a:t>Experimentan</a:t>
            </a:r>
            <a:r>
              <a:rPr lang="en-US" sz="2200" dirty="0" smtClean="0"/>
              <a:t>  </a:t>
            </a:r>
            <a:r>
              <a:rPr lang="en-US" sz="2200" dirty="0" err="1" smtClean="0"/>
              <a:t>Ceguera</a:t>
            </a:r>
            <a:r>
              <a:rPr lang="en-US" sz="2200" dirty="0" smtClean="0"/>
              <a:t> Mental / </a:t>
            </a:r>
            <a:r>
              <a:rPr lang="en-US" sz="2200" dirty="0" err="1" smtClean="0"/>
              <a:t>basada</a:t>
            </a:r>
            <a:r>
              <a:rPr lang="en-US" sz="2200" dirty="0" smtClean="0"/>
              <a:t> en la </a:t>
            </a:r>
            <a:r>
              <a:rPr lang="en-US" sz="2200" dirty="0" err="1" smtClean="0"/>
              <a:t>teoría</a:t>
            </a:r>
            <a:r>
              <a:rPr lang="en-US" sz="2200" dirty="0" smtClean="0"/>
              <a:t> de la </a:t>
            </a:r>
            <a:r>
              <a:rPr lang="en-US" sz="2200" dirty="0" err="1" smtClean="0"/>
              <a:t>mente</a:t>
            </a:r>
            <a:r>
              <a:rPr lang="en-US" sz="2200" dirty="0" smtClean="0"/>
              <a:t>: no </a:t>
            </a:r>
            <a:r>
              <a:rPr lang="en-US" sz="2200" dirty="0" err="1" smtClean="0"/>
              <a:t>entienden</a:t>
            </a:r>
            <a:r>
              <a:rPr lang="en-US" sz="2200" dirty="0" smtClean="0"/>
              <a:t> la </a:t>
            </a:r>
            <a:r>
              <a:rPr lang="en-US" sz="2200" dirty="0" err="1" smtClean="0"/>
              <a:t>perspectiva</a:t>
            </a:r>
            <a:r>
              <a:rPr lang="en-US" sz="2200" dirty="0" smtClean="0"/>
              <a:t> de los </a:t>
            </a:r>
            <a:r>
              <a:rPr lang="en-US" sz="2200" dirty="0" err="1" smtClean="0"/>
              <a:t>demás</a:t>
            </a:r>
            <a:r>
              <a:rPr lang="en-US" sz="2200" dirty="0" smtClean="0"/>
              <a:t> o </a:t>
            </a:r>
            <a:r>
              <a:rPr lang="en-US" sz="2200" dirty="0" err="1" smtClean="0"/>
              <a:t>sus</a:t>
            </a:r>
            <a:r>
              <a:rPr lang="en-US" sz="2200" dirty="0" smtClean="0"/>
              <a:t> </a:t>
            </a:r>
            <a:r>
              <a:rPr lang="en-US" sz="2200" dirty="0" err="1" smtClean="0"/>
              <a:t>sentimientos</a:t>
            </a:r>
            <a:r>
              <a:rPr lang="en-US" sz="2200" dirty="0" smtClean="0"/>
              <a:t> 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</a:t>
            </a:r>
            <a:r>
              <a:rPr lang="en-US" sz="1600" dirty="0" smtClean="0"/>
              <a:t>(</a:t>
            </a:r>
            <a:r>
              <a:rPr lang="en-US" sz="1600" dirty="0" err="1" smtClean="0"/>
              <a:t>ponerse</a:t>
            </a:r>
            <a:r>
              <a:rPr lang="en-US" sz="1600" dirty="0" smtClean="0"/>
              <a:t> en los </a:t>
            </a:r>
            <a:r>
              <a:rPr lang="en-US" sz="1600" dirty="0" err="1" smtClean="0"/>
              <a:t>zapatos</a:t>
            </a:r>
            <a:r>
              <a:rPr lang="en-US" sz="1600" dirty="0" smtClean="0"/>
              <a:t> de los </a:t>
            </a:r>
            <a:r>
              <a:rPr lang="en-US" sz="1600" dirty="0" err="1" smtClean="0"/>
              <a:t>demás</a:t>
            </a:r>
            <a:r>
              <a:rPr lang="en-US" sz="2200" dirty="0" smtClean="0"/>
              <a:t>).</a:t>
            </a:r>
          </a:p>
          <a:p>
            <a:pPr>
              <a:buFontTx/>
              <a:buChar char="-"/>
            </a:pPr>
            <a:r>
              <a:rPr lang="en-US" sz="2200" dirty="0" smtClean="0"/>
              <a:t>Se </a:t>
            </a:r>
            <a:r>
              <a:rPr lang="en-US" sz="2200" dirty="0" err="1" smtClean="0"/>
              <a:t>acercan</a:t>
            </a:r>
            <a:r>
              <a:rPr lang="en-US" sz="2200" dirty="0" smtClean="0"/>
              <a:t> o se </a:t>
            </a:r>
            <a:r>
              <a:rPr lang="en-US" sz="2200" dirty="0" err="1" smtClean="0"/>
              <a:t>distancian</a:t>
            </a:r>
            <a:r>
              <a:rPr lang="en-US" sz="2200" dirty="0" smtClean="0"/>
              <a:t> </a:t>
            </a:r>
            <a:r>
              <a:rPr lang="en-US" sz="2200" dirty="0" err="1" smtClean="0"/>
              <a:t>demasiado</a:t>
            </a:r>
            <a:r>
              <a:rPr lang="en-US" sz="2200" dirty="0" smtClean="0"/>
              <a:t> </a:t>
            </a:r>
            <a:r>
              <a:rPr lang="en-US" sz="2200" dirty="0" err="1" smtClean="0"/>
              <a:t>cuando</a:t>
            </a:r>
            <a:r>
              <a:rPr lang="en-US" sz="2200" dirty="0" smtClean="0"/>
              <a:t> </a:t>
            </a:r>
            <a:r>
              <a:rPr lang="en-US" sz="2200" dirty="0" err="1" smtClean="0"/>
              <a:t>hablan</a:t>
            </a:r>
            <a:r>
              <a:rPr lang="en-US" sz="2200" dirty="0" smtClean="0"/>
              <a:t> 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con los </a:t>
            </a:r>
            <a:r>
              <a:rPr lang="en-US" sz="2200" dirty="0" err="1" smtClean="0"/>
              <a:t>demás</a:t>
            </a:r>
            <a:r>
              <a:rPr lang="en-US" sz="2200" dirty="0" smtClean="0"/>
              <a:t>.  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048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 err="1" smtClean="0"/>
              <a:t>Dificultades</a:t>
            </a:r>
            <a:r>
              <a:rPr lang="en-US" sz="3200" dirty="0" smtClean="0"/>
              <a:t> en las </a:t>
            </a:r>
            <a:r>
              <a:rPr lang="en-US" sz="3200" dirty="0" err="1" smtClean="0"/>
              <a:t>habilidades</a:t>
            </a:r>
            <a:r>
              <a:rPr lang="en-US" sz="3200" dirty="0" smtClean="0"/>
              <a:t> </a:t>
            </a:r>
            <a:r>
              <a:rPr lang="en-US" sz="3200" dirty="0" err="1" smtClean="0"/>
              <a:t>sociales</a:t>
            </a:r>
            <a:r>
              <a:rPr lang="en-US" sz="3200" dirty="0" smtClean="0"/>
              <a:t>:</a:t>
            </a:r>
          </a:p>
        </p:txBody>
      </p:sp>
      <p:sp>
        <p:nvSpPr>
          <p:cNvPr id="5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70;p15"/>
          <p:cNvSpPr/>
          <p:nvPr/>
        </p:nvSpPr>
        <p:spPr>
          <a:xfrm>
            <a:off x="14450" y="6444575"/>
            <a:ext cx="9144000" cy="432900"/>
          </a:xfrm>
          <a:prstGeom prst="rect">
            <a:avLst/>
          </a:prstGeom>
          <a:solidFill>
            <a:srgbClr val="4285F4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60;p14"/>
          <p:cNvSpPr/>
          <p:nvPr/>
        </p:nvSpPr>
        <p:spPr>
          <a:xfrm rot="-5400000">
            <a:off x="5768700" y="3482700"/>
            <a:ext cx="2956200" cy="37944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45719"/>
          </a:xfrm>
        </p:spPr>
        <p:txBody>
          <a:bodyPr>
            <a:noAutofit/>
          </a:bodyPr>
          <a:lstStyle/>
          <a:p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7823067" cy="45969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000" dirty="0" err="1" smtClean="0"/>
              <a:t>Comportamientos</a:t>
            </a:r>
            <a:r>
              <a:rPr lang="en-US" sz="2000" dirty="0" smtClean="0"/>
              <a:t> </a:t>
            </a:r>
            <a:r>
              <a:rPr lang="en-US" sz="2000" dirty="0" err="1" smtClean="0"/>
              <a:t>difíciles</a:t>
            </a:r>
            <a:r>
              <a:rPr lang="en-US" sz="2000" dirty="0" smtClean="0"/>
              <a:t> (</a:t>
            </a:r>
            <a:r>
              <a:rPr lang="en-US" sz="2000" dirty="0" err="1" smtClean="0"/>
              <a:t>llorar</a:t>
            </a:r>
            <a:r>
              <a:rPr lang="en-US" sz="2000" dirty="0" smtClean="0"/>
              <a:t>, </a:t>
            </a:r>
            <a:r>
              <a:rPr lang="en-US" sz="2000" dirty="0" err="1" smtClean="0"/>
              <a:t>tirarse</a:t>
            </a:r>
            <a:r>
              <a:rPr lang="en-US" sz="2000" dirty="0" smtClean="0"/>
              <a:t> al </a:t>
            </a:r>
            <a:r>
              <a:rPr lang="en-US" sz="2000" dirty="0" err="1" smtClean="0"/>
              <a:t>piso</a:t>
            </a:r>
            <a:r>
              <a:rPr lang="en-US" sz="2000" dirty="0" smtClean="0"/>
              <a:t>, </a:t>
            </a:r>
            <a:r>
              <a:rPr lang="en-US" sz="2000" dirty="0" err="1" smtClean="0"/>
              <a:t>patear</a:t>
            </a:r>
            <a:r>
              <a:rPr lang="en-US" sz="2000" dirty="0" smtClean="0"/>
              <a:t>).</a:t>
            </a:r>
          </a:p>
          <a:p>
            <a:pPr>
              <a:buFontTx/>
              <a:buChar char="-"/>
            </a:pPr>
            <a:r>
              <a:rPr lang="en-US" sz="2000" dirty="0" err="1" smtClean="0"/>
              <a:t>Comportamientos</a:t>
            </a:r>
            <a:r>
              <a:rPr lang="en-US" sz="2000" dirty="0" smtClean="0"/>
              <a:t> </a:t>
            </a:r>
            <a:r>
              <a:rPr lang="en-US" sz="2000" dirty="0" err="1" smtClean="0"/>
              <a:t>repetitivos</a:t>
            </a:r>
            <a:r>
              <a:rPr lang="en-US" sz="2000" dirty="0" smtClean="0"/>
              <a:t> </a:t>
            </a:r>
            <a:r>
              <a:rPr lang="en-US" sz="2000" dirty="0" smtClean="0"/>
              <a:t>o </a:t>
            </a:r>
            <a:r>
              <a:rPr lang="en-US" sz="2000" dirty="0" smtClean="0"/>
              <a:t>de </a:t>
            </a:r>
            <a:r>
              <a:rPr lang="en-US" sz="2000" dirty="0" err="1" smtClean="0"/>
              <a:t>tipo</a:t>
            </a:r>
            <a:r>
              <a:rPr lang="en-US" sz="2000" dirty="0" smtClean="0"/>
              <a:t> </a:t>
            </a:r>
            <a:r>
              <a:rPr lang="en-US" sz="2000" dirty="0" err="1" smtClean="0"/>
              <a:t>obsesivo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err="1" smtClean="0"/>
              <a:t>compulsivo</a:t>
            </a:r>
            <a:r>
              <a:rPr lang="en-US" sz="2000" dirty="0" smtClean="0"/>
              <a:t> </a:t>
            </a:r>
            <a:r>
              <a:rPr lang="en-US" sz="2000" dirty="0" smtClean="0"/>
              <a:t>– (OCD). </a:t>
            </a:r>
          </a:p>
          <a:p>
            <a:pPr>
              <a:buFontTx/>
              <a:buChar char="-"/>
            </a:pPr>
            <a:r>
              <a:rPr lang="en-US" sz="2000" dirty="0" err="1" smtClean="0"/>
              <a:t>Movimientos</a:t>
            </a:r>
            <a:r>
              <a:rPr lang="en-US" sz="2000" dirty="0" smtClean="0"/>
              <a:t> del </a:t>
            </a:r>
            <a:r>
              <a:rPr lang="en-US" sz="2000" dirty="0" err="1" smtClean="0"/>
              <a:t>cuerpo</a:t>
            </a:r>
            <a:r>
              <a:rPr lang="en-US" sz="2000" dirty="0" smtClean="0"/>
              <a:t> </a:t>
            </a:r>
            <a:r>
              <a:rPr lang="en-US" sz="2000" dirty="0" err="1" smtClean="0"/>
              <a:t>repetitivos</a:t>
            </a:r>
            <a:r>
              <a:rPr lang="en-US" sz="2000" dirty="0" smtClean="0"/>
              <a:t>, de auto-</a:t>
            </a:r>
            <a:r>
              <a:rPr lang="en-US" sz="2000" dirty="0" err="1" smtClean="0"/>
              <a:t>estimulación</a:t>
            </a:r>
            <a:r>
              <a:rPr lang="en-US" sz="2000" dirty="0" smtClean="0"/>
              <a:t> o </a:t>
            </a:r>
            <a:r>
              <a:rPr lang="en-US" sz="2000" dirty="0" err="1" smtClean="0"/>
              <a:t>estereotipados</a:t>
            </a:r>
            <a:r>
              <a:rPr lang="en-US" sz="2000" dirty="0" smtClean="0"/>
              <a:t> </a:t>
            </a:r>
            <a:r>
              <a:rPr lang="en-US" sz="2000" dirty="0" err="1" smtClean="0"/>
              <a:t>como</a:t>
            </a:r>
            <a:r>
              <a:rPr lang="en-US" sz="2000" dirty="0" smtClean="0"/>
              <a:t> </a:t>
            </a:r>
            <a:r>
              <a:rPr lang="en-US" sz="2000" dirty="0" err="1" smtClean="0"/>
              <a:t>agitar</a:t>
            </a:r>
            <a:r>
              <a:rPr lang="en-US" sz="2000" dirty="0" smtClean="0"/>
              <a:t> las </a:t>
            </a:r>
            <a:r>
              <a:rPr lang="en-US" sz="2000" dirty="0" err="1" smtClean="0"/>
              <a:t>manos</a:t>
            </a:r>
            <a:r>
              <a:rPr lang="en-US" sz="2000" dirty="0" smtClean="0"/>
              <a:t>, </a:t>
            </a:r>
            <a:r>
              <a:rPr lang="en-US" sz="2000" dirty="0" err="1" smtClean="0"/>
              <a:t>caminar</a:t>
            </a:r>
            <a:r>
              <a:rPr lang="en-US" sz="2000" dirty="0" smtClean="0"/>
              <a:t> en la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err="1" smtClean="0"/>
              <a:t>puntita</a:t>
            </a:r>
            <a:r>
              <a:rPr lang="en-US" sz="2000" dirty="0" smtClean="0"/>
              <a:t> </a:t>
            </a:r>
            <a:r>
              <a:rPr lang="en-US" sz="2000" dirty="0" smtClean="0"/>
              <a:t>del pie, o </a:t>
            </a:r>
            <a:r>
              <a:rPr lang="en-US" sz="2000" dirty="0" err="1" smtClean="0"/>
              <a:t>mecerse</a:t>
            </a:r>
            <a:r>
              <a:rPr lang="en-US" sz="2000" dirty="0" smtClean="0"/>
              <a:t> </a:t>
            </a:r>
            <a:r>
              <a:rPr lang="en-US" sz="2000" dirty="0" err="1" smtClean="0"/>
              <a:t>constantemente</a:t>
            </a:r>
            <a:r>
              <a:rPr lang="en-US" sz="2000" dirty="0" smtClean="0"/>
              <a:t>.                                </a:t>
            </a:r>
          </a:p>
          <a:p>
            <a:pPr>
              <a:buFontTx/>
              <a:buChar char="-"/>
            </a:pPr>
            <a:r>
              <a:rPr lang="en-US" sz="2000" dirty="0" smtClean="0"/>
              <a:t>Resistencia a los </a:t>
            </a:r>
            <a:r>
              <a:rPr lang="en-US" sz="2000" dirty="0" err="1" smtClean="0"/>
              <a:t>cambios</a:t>
            </a:r>
            <a:r>
              <a:rPr lang="en-US" sz="2000" dirty="0" smtClean="0"/>
              <a:t> en las </a:t>
            </a:r>
            <a:r>
              <a:rPr lang="en-US" sz="2000" dirty="0" err="1" smtClean="0"/>
              <a:t>rutinas</a:t>
            </a:r>
            <a:r>
              <a:rPr lang="en-US" sz="2000" dirty="0" smtClean="0"/>
              <a:t> o a los </a:t>
            </a:r>
            <a:r>
              <a:rPr lang="en-US" sz="2000" dirty="0" err="1" smtClean="0"/>
              <a:t>entornos</a:t>
            </a:r>
            <a:r>
              <a:rPr lang="en-US" sz="2000" dirty="0" smtClean="0"/>
              <a:t> </a:t>
            </a:r>
            <a:r>
              <a:rPr lang="en-US" sz="2000" dirty="0" err="1" smtClean="0"/>
              <a:t>familiares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(</a:t>
            </a:r>
            <a:r>
              <a:rPr lang="en-US" sz="2000" dirty="0" err="1" smtClean="0"/>
              <a:t>preferencia</a:t>
            </a:r>
            <a:r>
              <a:rPr lang="en-US" sz="2000" dirty="0" smtClean="0"/>
              <a:t> </a:t>
            </a:r>
            <a:r>
              <a:rPr lang="en-US" sz="2000" dirty="0" err="1" smtClean="0"/>
              <a:t>por</a:t>
            </a:r>
            <a:r>
              <a:rPr lang="en-US" sz="2000" dirty="0" smtClean="0"/>
              <a:t> lo </a:t>
            </a:r>
            <a:r>
              <a:rPr lang="en-US" sz="2000" dirty="0" err="1" smtClean="0"/>
              <a:t>mismo</a:t>
            </a:r>
            <a:r>
              <a:rPr lang="en-US" sz="2000" dirty="0" smtClean="0"/>
              <a:t> </a:t>
            </a:r>
            <a:r>
              <a:rPr lang="en-US" sz="2000" dirty="0" err="1" smtClean="0"/>
              <a:t>muy</a:t>
            </a:r>
            <a:r>
              <a:rPr lang="en-US" sz="2000" dirty="0" smtClean="0"/>
              <a:t> </a:t>
            </a:r>
            <a:r>
              <a:rPr lang="en-US" sz="2000" dirty="0" err="1" smtClean="0"/>
              <a:t>marcada</a:t>
            </a:r>
            <a:r>
              <a:rPr lang="en-US" sz="2000" dirty="0" smtClean="0"/>
              <a:t>, no flexibles).</a:t>
            </a:r>
          </a:p>
          <a:p>
            <a:pPr>
              <a:buFontTx/>
              <a:buChar char="-"/>
            </a:pPr>
            <a:r>
              <a:rPr lang="en-US" sz="2000" dirty="0" err="1" smtClean="0"/>
              <a:t>Actividades</a:t>
            </a:r>
            <a:r>
              <a:rPr lang="en-US" sz="2000" dirty="0" smtClean="0"/>
              <a:t> de </a:t>
            </a:r>
            <a:r>
              <a:rPr lang="en-US" sz="2000" dirty="0" err="1" smtClean="0"/>
              <a:t>recreación</a:t>
            </a:r>
            <a:r>
              <a:rPr lang="en-US" sz="2000" dirty="0" smtClean="0"/>
              <a:t> y </a:t>
            </a:r>
            <a:r>
              <a:rPr lang="en-US" sz="2000" dirty="0" err="1" smtClean="0"/>
              <a:t>entretención</a:t>
            </a:r>
            <a:r>
              <a:rPr lang="en-US" sz="2000" dirty="0" smtClean="0"/>
              <a:t> </a:t>
            </a:r>
            <a:r>
              <a:rPr lang="en-US" sz="2000" dirty="0" err="1" smtClean="0"/>
              <a:t>pobres</a:t>
            </a:r>
            <a:r>
              <a:rPr lang="en-US" sz="2000" dirty="0" smtClean="0"/>
              <a:t> / </a:t>
            </a:r>
            <a:r>
              <a:rPr lang="en-US" sz="2000" dirty="0" err="1" smtClean="0"/>
              <a:t>limitadas</a:t>
            </a:r>
            <a:r>
              <a:rPr lang="en-US" sz="2000" dirty="0" smtClean="0"/>
              <a:t>/ </a:t>
            </a:r>
            <a:r>
              <a:rPr lang="en-US" sz="2000" dirty="0" err="1" smtClean="0"/>
              <a:t>preferencia</a:t>
            </a:r>
            <a:r>
              <a:rPr lang="en-US" sz="2000" dirty="0"/>
              <a:t> </a:t>
            </a:r>
            <a:r>
              <a:rPr lang="en-US" sz="2000" dirty="0" err="1" smtClean="0"/>
              <a:t>por</a:t>
            </a:r>
            <a:r>
              <a:rPr lang="en-US" sz="2000" dirty="0" smtClean="0"/>
              <a:t> </a:t>
            </a:r>
            <a:r>
              <a:rPr lang="en-US" sz="2000" dirty="0" err="1" smtClean="0"/>
              <a:t>manipulación</a:t>
            </a:r>
            <a:r>
              <a:rPr lang="en-US" sz="2000" dirty="0" smtClean="0"/>
              <a:t> de </a:t>
            </a:r>
            <a:r>
              <a:rPr lang="en-US" sz="2000" dirty="0" err="1" smtClean="0"/>
              <a:t>objetos</a:t>
            </a:r>
            <a:r>
              <a:rPr lang="en-US" sz="2000" dirty="0" smtClean="0"/>
              <a:t> </a:t>
            </a:r>
            <a:r>
              <a:rPr lang="en-US" sz="2000" dirty="0" err="1" smtClean="0"/>
              <a:t>como</a:t>
            </a:r>
            <a:r>
              <a:rPr lang="en-US" sz="2000" dirty="0" smtClean="0"/>
              <a:t> </a:t>
            </a:r>
            <a:r>
              <a:rPr lang="en-US" sz="2000" dirty="0" err="1" smtClean="0"/>
              <a:t>alinearlos</a:t>
            </a:r>
            <a:r>
              <a:rPr lang="en-US" sz="2000" dirty="0" smtClean="0"/>
              <a:t>,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err="1" smtClean="0"/>
              <a:t>apilarlos</a:t>
            </a:r>
            <a:r>
              <a:rPr lang="en-US" sz="2000" dirty="0" smtClean="0"/>
              <a:t>, o </a:t>
            </a:r>
            <a:r>
              <a:rPr lang="en-US" sz="2000" dirty="0" err="1" smtClean="0"/>
              <a:t>clasificarlos</a:t>
            </a:r>
            <a:r>
              <a:rPr lang="en-US" sz="2000" dirty="0" smtClean="0"/>
              <a:t>. </a:t>
            </a:r>
            <a:r>
              <a:rPr lang="en-US" sz="2000" dirty="0" err="1"/>
              <a:t>J</a:t>
            </a:r>
            <a:r>
              <a:rPr lang="en-US" sz="2000" dirty="0" err="1" smtClean="0"/>
              <a:t>uego</a:t>
            </a:r>
            <a:r>
              <a:rPr lang="en-US" sz="2000" dirty="0" smtClean="0"/>
              <a:t> </a:t>
            </a:r>
            <a:r>
              <a:rPr lang="en-US" sz="2000" dirty="0" err="1" smtClean="0"/>
              <a:t>inusual</a:t>
            </a:r>
            <a:r>
              <a:rPr lang="en-US" sz="2000" dirty="0" smtClean="0"/>
              <a:t> no </a:t>
            </a:r>
            <a:r>
              <a:rPr lang="en-US" sz="2000" dirty="0" err="1" smtClean="0"/>
              <a:t>intencional</a:t>
            </a:r>
            <a:r>
              <a:rPr lang="en-US" sz="2000" dirty="0" smtClean="0"/>
              <a:t> con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err="1" smtClean="0"/>
              <a:t>juguetes</a:t>
            </a:r>
            <a:r>
              <a:rPr lang="en-US" sz="2000" dirty="0" smtClean="0"/>
              <a:t> u </a:t>
            </a:r>
            <a:r>
              <a:rPr lang="en-US" sz="2000" dirty="0" err="1" smtClean="0"/>
              <a:t>otros</a:t>
            </a:r>
            <a:r>
              <a:rPr lang="en-US" sz="2000" dirty="0" smtClean="0"/>
              <a:t> </a:t>
            </a:r>
            <a:r>
              <a:rPr lang="en-US" sz="2000" dirty="0" err="1" smtClean="0"/>
              <a:t>objetos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-     </a:t>
            </a:r>
            <a:r>
              <a:rPr lang="en-US" sz="2000" dirty="0" err="1" smtClean="0"/>
              <a:t>Rango</a:t>
            </a:r>
            <a:r>
              <a:rPr lang="en-US" sz="2000" dirty="0" smtClean="0"/>
              <a:t> de </a:t>
            </a:r>
            <a:r>
              <a:rPr lang="en-US" sz="2000" dirty="0" err="1" smtClean="0"/>
              <a:t>intereses</a:t>
            </a:r>
            <a:r>
              <a:rPr lang="en-US" sz="2000" dirty="0" smtClean="0"/>
              <a:t> </a:t>
            </a:r>
            <a:r>
              <a:rPr lang="en-US" sz="2000" dirty="0" err="1" smtClean="0"/>
              <a:t>limitado</a:t>
            </a:r>
            <a:r>
              <a:rPr lang="en-US" sz="2000" dirty="0" smtClean="0"/>
              <a:t> (</a:t>
            </a:r>
            <a:r>
              <a:rPr lang="en-US" sz="2000" dirty="0" err="1" smtClean="0"/>
              <a:t>trenes</a:t>
            </a:r>
            <a:r>
              <a:rPr lang="en-US" sz="2000" dirty="0" smtClean="0"/>
              <a:t>, </a:t>
            </a:r>
            <a:r>
              <a:rPr lang="en-US" sz="2000" dirty="0" err="1" smtClean="0"/>
              <a:t>formas</a:t>
            </a:r>
            <a:r>
              <a:rPr lang="en-US" sz="2000" dirty="0" smtClean="0"/>
              <a:t>, </a:t>
            </a:r>
            <a:r>
              <a:rPr lang="en-US" sz="2000" dirty="0" err="1" smtClean="0"/>
              <a:t>animales</a:t>
            </a:r>
            <a:r>
              <a:rPr lang="en-US" sz="2000" dirty="0" smtClean="0"/>
              <a:t>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5270" y="227790"/>
            <a:ext cx="77970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 </a:t>
            </a:r>
            <a:r>
              <a:rPr lang="en-US" sz="3000" dirty="0" err="1" smtClean="0"/>
              <a:t>Rango</a:t>
            </a:r>
            <a:r>
              <a:rPr lang="en-US" sz="3000" dirty="0" smtClean="0"/>
              <a:t> </a:t>
            </a:r>
            <a:r>
              <a:rPr lang="en-US" sz="3000" dirty="0" err="1" smtClean="0"/>
              <a:t>inusual</a:t>
            </a:r>
            <a:r>
              <a:rPr lang="en-US" sz="3000" dirty="0" smtClean="0"/>
              <a:t> de </a:t>
            </a:r>
            <a:r>
              <a:rPr lang="en-US" sz="3000" dirty="0" err="1" smtClean="0"/>
              <a:t>comportamientos</a:t>
            </a:r>
            <a:r>
              <a:rPr lang="en-US" sz="3000" dirty="0" smtClean="0"/>
              <a:t>, </a:t>
            </a:r>
            <a:r>
              <a:rPr lang="en-US" sz="3000" dirty="0" err="1" smtClean="0"/>
              <a:t>actividades</a:t>
            </a:r>
            <a:endParaRPr lang="en-US" sz="3000" dirty="0" smtClean="0"/>
          </a:p>
          <a:p>
            <a:r>
              <a:rPr lang="en-US" sz="3000" dirty="0" smtClean="0"/>
              <a:t>                    e </a:t>
            </a:r>
            <a:r>
              <a:rPr lang="en-US" sz="3000" dirty="0" err="1" smtClean="0"/>
              <a:t>intereses</a:t>
            </a:r>
            <a:r>
              <a:rPr lang="en-US" sz="3000" dirty="0" smtClean="0"/>
              <a:t> </a:t>
            </a:r>
            <a:r>
              <a:rPr lang="en-US" sz="3000" dirty="0" err="1" smtClean="0"/>
              <a:t>restringidos</a:t>
            </a:r>
            <a:endParaRPr lang="en-US" sz="3000" dirty="0"/>
          </a:p>
        </p:txBody>
      </p:sp>
      <p:sp>
        <p:nvSpPr>
          <p:cNvPr id="5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70;p15"/>
          <p:cNvSpPr/>
          <p:nvPr/>
        </p:nvSpPr>
        <p:spPr>
          <a:xfrm>
            <a:off x="14450" y="6444575"/>
            <a:ext cx="9144000" cy="432900"/>
          </a:xfrm>
          <a:prstGeom prst="rect">
            <a:avLst/>
          </a:prstGeom>
          <a:solidFill>
            <a:srgbClr val="4285F4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60;p14"/>
          <p:cNvSpPr/>
          <p:nvPr/>
        </p:nvSpPr>
        <p:spPr>
          <a:xfrm rot="-5400000">
            <a:off x="5867400" y="3581400"/>
            <a:ext cx="2895600" cy="36576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Revcube.p3d 0"/>
  <p:tag name="POWER3D OPTIONS" val="Fast "/>
  <p:tag name="POWER3D IMAGE0" val="PWRTRANS.TGA"/>
  <p:tag name="POWER3D SOUND" val="Revolving Cube"/>
  <p:tag name="POWER3D CRC" val="c15bbb63011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1053</Words>
  <Application>Microsoft Office PowerPoint</Application>
  <PresentationFormat>On-screen Show (4:3)</PresentationFormat>
  <Paragraphs>153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ＭＳ Ｐゴシック</vt:lpstr>
      <vt:lpstr>AR ESSENCE</vt:lpstr>
      <vt:lpstr>Arial</vt:lpstr>
      <vt:lpstr>Calibri</vt:lpstr>
      <vt:lpstr>Comic Sans MS</vt:lpstr>
      <vt:lpstr>Georgia</vt:lpstr>
      <vt:lpstr>Times New Roman</vt:lpstr>
      <vt:lpstr>Wingdings</vt:lpstr>
      <vt:lpstr>Office Theme</vt:lpstr>
      <vt:lpstr>PowerPoint Presentation</vt:lpstr>
      <vt:lpstr>Definición</vt:lpstr>
      <vt:lpstr>Causas del Autismo</vt:lpstr>
      <vt:lpstr>PowerPoint Presentation</vt:lpstr>
      <vt:lpstr>PowerPoint Presentation</vt:lpstr>
      <vt:lpstr>Hechos  </vt:lpstr>
      <vt:lpstr>Características </vt:lpstr>
      <vt:lpstr> </vt:lpstr>
      <vt:lpstr> </vt:lpstr>
      <vt:lpstr>Otras características conocidas</vt:lpstr>
      <vt:lpstr>Qué pueden hacer los padres?</vt:lpstr>
      <vt:lpstr>PowerPoint Presentation</vt:lpstr>
      <vt:lpstr>PowerPoint Presentation</vt:lpstr>
      <vt:lpstr>PowerPoint Presentation</vt:lpstr>
    </vt:vector>
  </TitlesOfParts>
  <Company>The Shield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Autism</dc:title>
  <dc:creator>lvilla</dc:creator>
  <cp:lastModifiedBy>Laura Villa</cp:lastModifiedBy>
  <cp:revision>171</cp:revision>
  <dcterms:created xsi:type="dcterms:W3CDTF">2013-08-29T12:54:54Z</dcterms:created>
  <dcterms:modified xsi:type="dcterms:W3CDTF">2023-09-26T15:24:46Z</dcterms:modified>
</cp:coreProperties>
</file>