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0" r:id="rId4"/>
  </p:sldMasterIdLst>
  <p:notesMasterIdLst>
    <p:notesMasterId r:id="rId48"/>
  </p:notesMasterIdLst>
  <p:handoutMasterIdLst>
    <p:handoutMasterId r:id="rId49"/>
  </p:handoutMasterIdLst>
  <p:sldIdLst>
    <p:sldId id="404" r:id="rId5"/>
    <p:sldId id="405" r:id="rId6"/>
    <p:sldId id="406" r:id="rId7"/>
    <p:sldId id="446" r:id="rId8"/>
    <p:sldId id="408" r:id="rId9"/>
    <p:sldId id="407" r:id="rId10"/>
    <p:sldId id="435" r:id="rId11"/>
    <p:sldId id="463" r:id="rId12"/>
    <p:sldId id="448" r:id="rId13"/>
    <p:sldId id="449" r:id="rId14"/>
    <p:sldId id="447" r:id="rId15"/>
    <p:sldId id="349" r:id="rId16"/>
    <p:sldId id="425" r:id="rId17"/>
    <p:sldId id="426" r:id="rId18"/>
    <p:sldId id="427" r:id="rId19"/>
    <p:sldId id="356" r:id="rId20"/>
    <p:sldId id="470" r:id="rId21"/>
    <p:sldId id="450" r:id="rId22"/>
    <p:sldId id="453" r:id="rId23"/>
    <p:sldId id="459" r:id="rId24"/>
    <p:sldId id="460" r:id="rId25"/>
    <p:sldId id="471" r:id="rId26"/>
    <p:sldId id="461" r:id="rId27"/>
    <p:sldId id="443" r:id="rId28"/>
    <p:sldId id="462" r:id="rId29"/>
    <p:sldId id="464" r:id="rId30"/>
    <p:sldId id="428" r:id="rId31"/>
    <p:sldId id="413" r:id="rId32"/>
    <p:sldId id="415" r:id="rId33"/>
    <p:sldId id="444" r:id="rId34"/>
    <p:sldId id="440" r:id="rId35"/>
    <p:sldId id="466" r:id="rId36"/>
    <p:sldId id="430" r:id="rId37"/>
    <p:sldId id="445" r:id="rId38"/>
    <p:sldId id="441" r:id="rId39"/>
    <p:sldId id="467" r:id="rId40"/>
    <p:sldId id="468" r:id="rId41"/>
    <p:sldId id="469" r:id="rId42"/>
    <p:sldId id="432" r:id="rId43"/>
    <p:sldId id="434" r:id="rId44"/>
    <p:sldId id="382" r:id="rId45"/>
    <p:sldId id="442" r:id="rId46"/>
    <p:sldId id="388"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Martinez Bo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007582"/>
    <a:srgbClr val="8C2233"/>
    <a:srgbClr val="A9A9A9"/>
    <a:srgbClr val="00748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738" y="77"/>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Martinez Boone" userId="38faf56c-d0e3-48eb-b9ea-c85704a3dbae" providerId="ADAL" clId="{11C8049C-B22B-405C-8B74-B022387E0ECE}"/>
    <pc:docChg chg="modSld">
      <pc:chgData name="Paola Martinez Boone" userId="38faf56c-d0e3-48eb-b9ea-c85704a3dbae" providerId="ADAL" clId="{11C8049C-B22B-405C-8B74-B022387E0ECE}" dt="2024-04-18T17:18:17.406" v="14" actId="20577"/>
      <pc:docMkLst>
        <pc:docMk/>
      </pc:docMkLst>
      <pc:sldChg chg="modSp mod">
        <pc:chgData name="Paola Martinez Boone" userId="38faf56c-d0e3-48eb-b9ea-c85704a3dbae" providerId="ADAL" clId="{11C8049C-B22B-405C-8B74-B022387E0ECE}" dt="2024-04-18T17:18:17.406" v="14" actId="20577"/>
        <pc:sldMkLst>
          <pc:docMk/>
          <pc:sldMk cId="498749500" sldId="463"/>
        </pc:sldMkLst>
        <pc:spChg chg="mod">
          <ac:chgData name="Paola Martinez Boone" userId="38faf56c-d0e3-48eb-b9ea-c85704a3dbae" providerId="ADAL" clId="{11C8049C-B22B-405C-8B74-B022387E0ECE}" dt="2024-04-18T17:18:17.406" v="14" actId="20577"/>
          <ac:spMkLst>
            <pc:docMk/>
            <pc:sldMk cId="498749500" sldId="463"/>
            <ac:spMk id="4" creationId="{D6785F3C-0B92-8693-D560-DD33ACFBCA0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D57C1-657D-411D-B96D-9C622D7C8A5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FF0D51A-D0D7-4CD3-A3A2-98C0EBAA4BE8}">
      <dgm:prSet/>
      <dgm:spPr>
        <a:solidFill>
          <a:schemeClr val="accent1"/>
        </a:solidFill>
      </dgm:spPr>
      <dgm:t>
        <a:bodyPr/>
        <a:lstStyle/>
        <a:p>
          <a:pPr algn="ctr"/>
          <a:r>
            <a:rPr lang="en-US" b="1" u="none">
              <a:latin typeface="Arial"/>
              <a:cs typeface="Arial"/>
            </a:rPr>
            <a:t>Protect and promote the civil rights of people with disabilities</a:t>
          </a:r>
        </a:p>
      </dgm:t>
    </dgm:pt>
    <dgm:pt modelId="{C6BD4804-0B0C-4F13-8B0D-156B12757E78}" type="parTrans" cxnId="{BD6CF608-C002-4D36-A509-C68ECA97174B}">
      <dgm:prSet/>
      <dgm:spPr/>
      <dgm:t>
        <a:bodyPr/>
        <a:lstStyle/>
        <a:p>
          <a:endParaRPr lang="en-US"/>
        </a:p>
      </dgm:t>
    </dgm:pt>
    <dgm:pt modelId="{EAC4C0BB-3477-47E3-B75B-1C2D49DE2E2D}" type="sibTrans" cxnId="{BD6CF608-C002-4D36-A509-C68ECA97174B}">
      <dgm:prSet/>
      <dgm:spPr/>
      <dgm:t>
        <a:bodyPr/>
        <a:lstStyle/>
        <a:p>
          <a:endParaRPr lang="en-US"/>
        </a:p>
      </dgm:t>
    </dgm:pt>
    <dgm:pt modelId="{82B25F94-1DBA-49A9-AE86-1B49E22AB961}">
      <dgm:prSet custT="1"/>
      <dgm:spPr>
        <a:solidFill>
          <a:srgbClr val="8C2233"/>
        </a:solidFill>
        <a:ln w="19050" cap="rnd" cmpd="sng" algn="ctr">
          <a:solidFill>
            <a:srgbClr val="FBFFFF">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a:lnSpc>
              <a:spcPct val="100000"/>
            </a:lnSpc>
            <a:spcBef>
              <a:spcPts val="1000"/>
            </a:spcBef>
            <a:spcAft>
              <a:spcPts val="0"/>
            </a:spcAft>
            <a:buNone/>
          </a:pPr>
          <a:r>
            <a:rPr lang="en-US" sz="1300" b="1" u="sng" kern="1200">
              <a:solidFill>
                <a:srgbClr val="FBFFFF"/>
              </a:solidFill>
              <a:latin typeface="Arial"/>
              <a:ea typeface="+mn-ea"/>
              <a:cs typeface="Arial"/>
            </a:rPr>
            <a:t>Educational Rights</a:t>
          </a:r>
          <a:r>
            <a:rPr lang="en-US" sz="1300" b="1" u="none" kern="1200">
              <a:solidFill>
                <a:srgbClr val="FBFFFF"/>
              </a:solidFill>
              <a:latin typeface="Arial"/>
              <a:ea typeface="+mn-ea"/>
              <a:cs typeface="Arial"/>
            </a:rPr>
            <a:t>: Ensure that children with special needs receive the educational services to which they are entitled</a:t>
          </a:r>
        </a:p>
      </dgm:t>
    </dgm:pt>
    <dgm:pt modelId="{F5F6A866-90AF-4781-A376-9200F5DE9AA2}" type="parTrans" cxnId="{59BE0EB1-2426-4746-953E-64E3F1641B67}">
      <dgm:prSet/>
      <dgm:spPr/>
      <dgm:t>
        <a:bodyPr/>
        <a:lstStyle/>
        <a:p>
          <a:endParaRPr lang="en-US"/>
        </a:p>
      </dgm:t>
    </dgm:pt>
    <dgm:pt modelId="{D01B928C-C5CE-47D7-863E-9C4A2A32C896}" type="sibTrans" cxnId="{59BE0EB1-2426-4746-953E-64E3F1641B67}">
      <dgm:prSet/>
      <dgm:spPr/>
      <dgm:t>
        <a:bodyPr/>
        <a:lstStyle/>
        <a:p>
          <a:endParaRPr lang="en-US"/>
        </a:p>
      </dgm:t>
    </dgm:pt>
    <dgm:pt modelId="{57A658B6-0EC4-4ECC-8431-004A92ECEFD0}">
      <dgm:prSet custT="1"/>
      <dgm:spPr>
        <a:solidFill>
          <a:srgbClr val="8C2233"/>
        </a:solidFill>
        <a:ln w="19050" cap="rnd" cmpd="sng" algn="ctr">
          <a:solidFill>
            <a:srgbClr val="FBFFFF">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rtl="0">
            <a:lnSpc>
              <a:spcPct val="100000"/>
            </a:lnSpc>
            <a:spcBef>
              <a:spcPts val="1000"/>
            </a:spcBef>
            <a:spcAft>
              <a:spcPts val="0"/>
            </a:spcAft>
            <a:buNone/>
          </a:pPr>
          <a:r>
            <a:rPr lang="en-US" sz="1300" b="1" u="sng" kern="1200">
              <a:solidFill>
                <a:srgbClr val="FBFFFF"/>
              </a:solidFill>
              <a:latin typeface="Arial"/>
              <a:ea typeface="+mn-ea"/>
              <a:cs typeface="Arial"/>
            </a:rPr>
            <a:t>Community Integration</a:t>
          </a:r>
          <a:r>
            <a:rPr lang="en-US" sz="1300" b="1" u="none" kern="1200">
              <a:solidFill>
                <a:srgbClr val="FBFFFF"/>
              </a:solidFill>
              <a:latin typeface="Arial"/>
              <a:ea typeface="+mn-ea"/>
              <a:cs typeface="Arial"/>
            </a:rPr>
            <a:t>: Ensure that people with Intellectual and developmental disabilities and mental illness are integrated into the community</a:t>
          </a:r>
        </a:p>
      </dgm:t>
    </dgm:pt>
    <dgm:pt modelId="{34836792-EA4A-478E-91B4-24E9428BBE02}" type="parTrans" cxnId="{3317AEBD-64D8-47DC-A6C7-A5D122AB9578}">
      <dgm:prSet/>
      <dgm:spPr/>
      <dgm:t>
        <a:bodyPr/>
        <a:lstStyle/>
        <a:p>
          <a:endParaRPr lang="en-US"/>
        </a:p>
      </dgm:t>
    </dgm:pt>
    <dgm:pt modelId="{E0694116-9E5A-4B3C-932C-CD13B089C995}" type="sibTrans" cxnId="{3317AEBD-64D8-47DC-A6C7-A5D122AB9578}">
      <dgm:prSet/>
      <dgm:spPr/>
      <dgm:t>
        <a:bodyPr/>
        <a:lstStyle/>
        <a:p>
          <a:endParaRPr lang="en-US"/>
        </a:p>
      </dgm:t>
    </dgm:pt>
    <dgm:pt modelId="{525BE9B5-DAF6-45D5-8A50-2C6A8E774744}">
      <dgm:prSet custT="1"/>
      <dgm:spPr>
        <a:solidFill>
          <a:srgbClr val="8C2233"/>
        </a:solidFill>
        <a:ln w="19050" cap="rnd" cmpd="sng" algn="ctr">
          <a:solidFill>
            <a:srgbClr val="FBFFFF">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rtl="0">
            <a:lnSpc>
              <a:spcPct val="100000"/>
            </a:lnSpc>
            <a:spcBef>
              <a:spcPts val="1000"/>
            </a:spcBef>
            <a:spcAft>
              <a:spcPts val="0"/>
            </a:spcAft>
            <a:buNone/>
          </a:pPr>
          <a:r>
            <a:rPr lang="en-US" sz="1300" b="1" u="sng" kern="1200">
              <a:solidFill>
                <a:srgbClr val="FBFFFF"/>
              </a:solidFill>
              <a:latin typeface="Arial"/>
              <a:ea typeface="+mn-ea"/>
              <a:cs typeface="Arial"/>
            </a:rPr>
            <a:t>Housing</a:t>
          </a:r>
          <a:r>
            <a:rPr lang="en-US" sz="1300" b="1" u="none" kern="1200">
              <a:solidFill>
                <a:srgbClr val="FBFFFF"/>
              </a:solidFill>
              <a:latin typeface="Arial"/>
              <a:ea typeface="+mn-ea"/>
              <a:cs typeface="Arial"/>
            </a:rPr>
            <a:t>: Remove barriers to accessibility and other discrimination in housing for individuals with disabilities</a:t>
          </a:r>
        </a:p>
      </dgm:t>
    </dgm:pt>
    <dgm:pt modelId="{592A4134-ABCA-46BE-9D17-0C0A8833F861}" type="parTrans" cxnId="{A8F4B8D8-DAD7-49D1-8ADE-85B4F08A79FE}">
      <dgm:prSet/>
      <dgm:spPr/>
      <dgm:t>
        <a:bodyPr/>
        <a:lstStyle/>
        <a:p>
          <a:endParaRPr lang="en-US"/>
        </a:p>
      </dgm:t>
    </dgm:pt>
    <dgm:pt modelId="{59637549-8B7F-456D-8728-7E5728C692BF}" type="sibTrans" cxnId="{A8F4B8D8-DAD7-49D1-8ADE-85B4F08A79FE}">
      <dgm:prSet/>
      <dgm:spPr/>
      <dgm:t>
        <a:bodyPr/>
        <a:lstStyle/>
        <a:p>
          <a:endParaRPr lang="en-US"/>
        </a:p>
      </dgm:t>
    </dgm:pt>
    <dgm:pt modelId="{5DE4EA99-97B2-4BAA-A5EF-4117933C1569}">
      <dgm:prSet custT="1"/>
      <dgm:spPr>
        <a:solidFill>
          <a:srgbClr val="8C2233"/>
        </a:solidFill>
        <a:ln w="19050" cap="rnd" cmpd="sng" algn="ctr">
          <a:solidFill>
            <a:srgbClr val="FBFFFF">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rtl="0">
            <a:lnSpc>
              <a:spcPct val="100000"/>
            </a:lnSpc>
            <a:spcBef>
              <a:spcPts val="1000"/>
            </a:spcBef>
            <a:spcAft>
              <a:spcPts val="0"/>
            </a:spcAft>
            <a:buNone/>
          </a:pPr>
          <a:r>
            <a:rPr lang="en-US" sz="1300" b="1" u="sng" kern="1200">
              <a:solidFill>
                <a:srgbClr val="FBFFFF"/>
              </a:solidFill>
              <a:latin typeface="Arial"/>
              <a:ea typeface="+mn-ea"/>
              <a:cs typeface="Arial"/>
            </a:rPr>
            <a:t>Access to Public and Private Buildings and Services</a:t>
          </a:r>
          <a:r>
            <a:rPr lang="en-US" sz="1300" b="1" u="none" kern="1200">
              <a:solidFill>
                <a:srgbClr val="FBFFFF"/>
              </a:solidFill>
              <a:latin typeface="Arial"/>
              <a:ea typeface="+mn-ea"/>
              <a:cs typeface="Arial"/>
            </a:rPr>
            <a:t>:  Eliminate barriers and other discrimination against individuals with disabilities in public and private buildings and services</a:t>
          </a:r>
        </a:p>
      </dgm:t>
    </dgm:pt>
    <dgm:pt modelId="{28A5C1AB-B9FC-4143-88AA-11DFFC2B96A4}" type="parTrans" cxnId="{D534C24F-D68A-4DD9-823A-436DA0BA561F}">
      <dgm:prSet/>
      <dgm:spPr/>
      <dgm:t>
        <a:bodyPr/>
        <a:lstStyle/>
        <a:p>
          <a:endParaRPr lang="en-US"/>
        </a:p>
      </dgm:t>
    </dgm:pt>
    <dgm:pt modelId="{98780C82-29F2-4BEE-ADFB-F0F8AE30843F}" type="sibTrans" cxnId="{D534C24F-D68A-4DD9-823A-436DA0BA561F}">
      <dgm:prSet/>
      <dgm:spPr/>
      <dgm:t>
        <a:bodyPr/>
        <a:lstStyle/>
        <a:p>
          <a:endParaRPr lang="en-US"/>
        </a:p>
      </dgm:t>
    </dgm:pt>
    <dgm:pt modelId="{B69FCDF9-7B71-44AE-ACBC-7E2CC20404D8}" type="pres">
      <dgm:prSet presAssocID="{247D57C1-657D-411D-B96D-9C622D7C8A59}" presName="diagram" presStyleCnt="0">
        <dgm:presLayoutVars>
          <dgm:dir/>
          <dgm:resizeHandles val="exact"/>
        </dgm:presLayoutVars>
      </dgm:prSet>
      <dgm:spPr/>
    </dgm:pt>
    <dgm:pt modelId="{BC6ECC95-A733-46A6-9842-7C28E4A8EE70}" type="pres">
      <dgm:prSet presAssocID="{0FF0D51A-D0D7-4CD3-A3A2-98C0EBAA4BE8}" presName="node" presStyleLbl="node1" presStyleIdx="0" presStyleCnt="5">
        <dgm:presLayoutVars>
          <dgm:bulletEnabled val="1"/>
        </dgm:presLayoutVars>
      </dgm:prSet>
      <dgm:spPr/>
    </dgm:pt>
    <dgm:pt modelId="{07AE4405-CCA3-423B-A108-35AF0241DE1E}" type="pres">
      <dgm:prSet presAssocID="{EAC4C0BB-3477-47E3-B75B-1C2D49DE2E2D}" presName="sibTrans" presStyleCnt="0"/>
      <dgm:spPr/>
    </dgm:pt>
    <dgm:pt modelId="{99A23342-24E7-4968-83D2-97925D3A63F4}" type="pres">
      <dgm:prSet presAssocID="{82B25F94-1DBA-49A9-AE86-1B49E22AB961}" presName="node" presStyleLbl="node1" presStyleIdx="1" presStyleCnt="5">
        <dgm:presLayoutVars>
          <dgm:bulletEnabled val="1"/>
        </dgm:presLayoutVars>
      </dgm:prSet>
      <dgm:spPr>
        <a:xfrm>
          <a:off x="2808962" y="42296"/>
          <a:ext cx="2553602" cy="1532161"/>
        </a:xfrm>
        <a:prstGeom prst="rect">
          <a:avLst/>
        </a:prstGeom>
      </dgm:spPr>
    </dgm:pt>
    <dgm:pt modelId="{4F276DAA-88BD-43CC-ACE3-CA925F020040}" type="pres">
      <dgm:prSet presAssocID="{D01B928C-C5CE-47D7-863E-9C4A2A32C896}" presName="sibTrans" presStyleCnt="0"/>
      <dgm:spPr/>
    </dgm:pt>
    <dgm:pt modelId="{65FB18B4-51A8-40D3-A3E3-B2A5FFFECBBF}" type="pres">
      <dgm:prSet presAssocID="{57A658B6-0EC4-4ECC-8431-004A92ECEFD0}" presName="node" presStyleLbl="node1" presStyleIdx="2" presStyleCnt="5">
        <dgm:presLayoutVars>
          <dgm:bulletEnabled val="1"/>
        </dgm:presLayoutVars>
      </dgm:prSet>
      <dgm:spPr>
        <a:xfrm>
          <a:off x="5617925" y="42296"/>
          <a:ext cx="2553602" cy="1532161"/>
        </a:xfrm>
        <a:prstGeom prst="rect">
          <a:avLst/>
        </a:prstGeom>
      </dgm:spPr>
    </dgm:pt>
    <dgm:pt modelId="{84458064-9D59-44F6-A28B-0F4AF89F080B}" type="pres">
      <dgm:prSet presAssocID="{E0694116-9E5A-4B3C-932C-CD13B089C995}" presName="sibTrans" presStyleCnt="0"/>
      <dgm:spPr/>
    </dgm:pt>
    <dgm:pt modelId="{928B6A75-B973-402C-9C8D-71D464987E7B}" type="pres">
      <dgm:prSet presAssocID="{525BE9B5-DAF6-45D5-8A50-2C6A8E774744}" presName="node" presStyleLbl="node1" presStyleIdx="3" presStyleCnt="5">
        <dgm:presLayoutVars>
          <dgm:bulletEnabled val="1"/>
        </dgm:presLayoutVars>
      </dgm:prSet>
      <dgm:spPr>
        <a:xfrm>
          <a:off x="1404481" y="1829818"/>
          <a:ext cx="2553602" cy="1532161"/>
        </a:xfrm>
        <a:prstGeom prst="rect">
          <a:avLst/>
        </a:prstGeom>
      </dgm:spPr>
    </dgm:pt>
    <dgm:pt modelId="{7CF9300C-F979-41FA-83C7-57FA59334587}" type="pres">
      <dgm:prSet presAssocID="{59637549-8B7F-456D-8728-7E5728C692BF}" presName="sibTrans" presStyleCnt="0"/>
      <dgm:spPr/>
    </dgm:pt>
    <dgm:pt modelId="{FB8C00B3-89EA-41F0-9A05-F5B74DFAFDC2}" type="pres">
      <dgm:prSet presAssocID="{5DE4EA99-97B2-4BAA-A5EF-4117933C1569}" presName="node" presStyleLbl="node1" presStyleIdx="4" presStyleCnt="5">
        <dgm:presLayoutVars>
          <dgm:bulletEnabled val="1"/>
        </dgm:presLayoutVars>
      </dgm:prSet>
      <dgm:spPr>
        <a:xfrm>
          <a:off x="4213444" y="1829818"/>
          <a:ext cx="2553602" cy="1532161"/>
        </a:xfrm>
        <a:prstGeom prst="rect">
          <a:avLst/>
        </a:prstGeom>
      </dgm:spPr>
    </dgm:pt>
  </dgm:ptLst>
  <dgm:cxnLst>
    <dgm:cxn modelId="{BD6CF608-C002-4D36-A509-C68ECA97174B}" srcId="{247D57C1-657D-411D-B96D-9C622D7C8A59}" destId="{0FF0D51A-D0D7-4CD3-A3A2-98C0EBAA4BE8}" srcOrd="0" destOrd="0" parTransId="{C6BD4804-0B0C-4F13-8B0D-156B12757E78}" sibTransId="{EAC4C0BB-3477-47E3-B75B-1C2D49DE2E2D}"/>
    <dgm:cxn modelId="{2CCF6820-C495-4B1F-A489-555785E81162}" type="presOf" srcId="{82B25F94-1DBA-49A9-AE86-1B49E22AB961}" destId="{99A23342-24E7-4968-83D2-97925D3A63F4}" srcOrd="0" destOrd="0" presId="urn:microsoft.com/office/officeart/2005/8/layout/default"/>
    <dgm:cxn modelId="{8CDDF442-93F9-4D86-BA90-2C711B16F833}" type="presOf" srcId="{0FF0D51A-D0D7-4CD3-A3A2-98C0EBAA4BE8}" destId="{BC6ECC95-A733-46A6-9842-7C28E4A8EE70}" srcOrd="0" destOrd="0" presId="urn:microsoft.com/office/officeart/2005/8/layout/default"/>
    <dgm:cxn modelId="{910B224C-0C18-44CE-A4B5-65D03EEA805E}" type="presOf" srcId="{247D57C1-657D-411D-B96D-9C622D7C8A59}" destId="{B69FCDF9-7B71-44AE-ACBC-7E2CC20404D8}" srcOrd="0" destOrd="0" presId="urn:microsoft.com/office/officeart/2005/8/layout/default"/>
    <dgm:cxn modelId="{D534C24F-D68A-4DD9-823A-436DA0BA561F}" srcId="{247D57C1-657D-411D-B96D-9C622D7C8A59}" destId="{5DE4EA99-97B2-4BAA-A5EF-4117933C1569}" srcOrd="4" destOrd="0" parTransId="{28A5C1AB-B9FC-4143-88AA-11DFFC2B96A4}" sibTransId="{98780C82-29F2-4BEE-ADFB-F0F8AE30843F}"/>
    <dgm:cxn modelId="{EEB71651-D045-4B3E-AB0C-C58C3080C3A4}" type="presOf" srcId="{57A658B6-0EC4-4ECC-8431-004A92ECEFD0}" destId="{65FB18B4-51A8-40D3-A3E3-B2A5FFFECBBF}" srcOrd="0" destOrd="0" presId="urn:microsoft.com/office/officeart/2005/8/layout/default"/>
    <dgm:cxn modelId="{D2DD3171-2B3C-4F36-9A93-0DCEA0DA41BC}" type="presOf" srcId="{525BE9B5-DAF6-45D5-8A50-2C6A8E774744}" destId="{928B6A75-B973-402C-9C8D-71D464987E7B}" srcOrd="0" destOrd="0" presId="urn:microsoft.com/office/officeart/2005/8/layout/default"/>
    <dgm:cxn modelId="{37DCFA99-8810-4A6B-B805-58DFB5640FC6}" type="presOf" srcId="{5DE4EA99-97B2-4BAA-A5EF-4117933C1569}" destId="{FB8C00B3-89EA-41F0-9A05-F5B74DFAFDC2}" srcOrd="0" destOrd="0" presId="urn:microsoft.com/office/officeart/2005/8/layout/default"/>
    <dgm:cxn modelId="{59BE0EB1-2426-4746-953E-64E3F1641B67}" srcId="{247D57C1-657D-411D-B96D-9C622D7C8A59}" destId="{82B25F94-1DBA-49A9-AE86-1B49E22AB961}" srcOrd="1" destOrd="0" parTransId="{F5F6A866-90AF-4781-A376-9200F5DE9AA2}" sibTransId="{D01B928C-C5CE-47D7-863E-9C4A2A32C896}"/>
    <dgm:cxn modelId="{3317AEBD-64D8-47DC-A6C7-A5D122AB9578}" srcId="{247D57C1-657D-411D-B96D-9C622D7C8A59}" destId="{57A658B6-0EC4-4ECC-8431-004A92ECEFD0}" srcOrd="2" destOrd="0" parTransId="{34836792-EA4A-478E-91B4-24E9428BBE02}" sibTransId="{E0694116-9E5A-4B3C-932C-CD13B089C995}"/>
    <dgm:cxn modelId="{A8F4B8D8-DAD7-49D1-8ADE-85B4F08A79FE}" srcId="{247D57C1-657D-411D-B96D-9C622D7C8A59}" destId="{525BE9B5-DAF6-45D5-8A50-2C6A8E774744}" srcOrd="3" destOrd="0" parTransId="{592A4134-ABCA-46BE-9D17-0C0A8833F861}" sibTransId="{59637549-8B7F-456D-8728-7E5728C692BF}"/>
    <dgm:cxn modelId="{1AF36B7C-7472-4893-99BE-06FF0F62FC68}" type="presParOf" srcId="{B69FCDF9-7B71-44AE-ACBC-7E2CC20404D8}" destId="{BC6ECC95-A733-46A6-9842-7C28E4A8EE70}" srcOrd="0" destOrd="0" presId="urn:microsoft.com/office/officeart/2005/8/layout/default"/>
    <dgm:cxn modelId="{6401A2D5-1954-449C-B401-F0DD17351F5C}" type="presParOf" srcId="{B69FCDF9-7B71-44AE-ACBC-7E2CC20404D8}" destId="{07AE4405-CCA3-423B-A108-35AF0241DE1E}" srcOrd="1" destOrd="0" presId="urn:microsoft.com/office/officeart/2005/8/layout/default"/>
    <dgm:cxn modelId="{D7FDDA4C-D296-4C29-BAF1-1356DE176586}" type="presParOf" srcId="{B69FCDF9-7B71-44AE-ACBC-7E2CC20404D8}" destId="{99A23342-24E7-4968-83D2-97925D3A63F4}" srcOrd="2" destOrd="0" presId="urn:microsoft.com/office/officeart/2005/8/layout/default"/>
    <dgm:cxn modelId="{06BB35B0-CFB2-480D-8AF3-47189995F672}" type="presParOf" srcId="{B69FCDF9-7B71-44AE-ACBC-7E2CC20404D8}" destId="{4F276DAA-88BD-43CC-ACE3-CA925F020040}" srcOrd="3" destOrd="0" presId="urn:microsoft.com/office/officeart/2005/8/layout/default"/>
    <dgm:cxn modelId="{84AD6CAF-5B66-49E6-B15F-542F1E80E180}" type="presParOf" srcId="{B69FCDF9-7B71-44AE-ACBC-7E2CC20404D8}" destId="{65FB18B4-51A8-40D3-A3E3-B2A5FFFECBBF}" srcOrd="4" destOrd="0" presId="urn:microsoft.com/office/officeart/2005/8/layout/default"/>
    <dgm:cxn modelId="{7BDA68B1-2BD3-4B35-BA84-E3116F033B9F}" type="presParOf" srcId="{B69FCDF9-7B71-44AE-ACBC-7E2CC20404D8}" destId="{84458064-9D59-44F6-A28B-0F4AF89F080B}" srcOrd="5" destOrd="0" presId="urn:microsoft.com/office/officeart/2005/8/layout/default"/>
    <dgm:cxn modelId="{A838CDAF-01BC-4BDC-9CF2-75FA201A4EF5}" type="presParOf" srcId="{B69FCDF9-7B71-44AE-ACBC-7E2CC20404D8}" destId="{928B6A75-B973-402C-9C8D-71D464987E7B}" srcOrd="6" destOrd="0" presId="urn:microsoft.com/office/officeart/2005/8/layout/default"/>
    <dgm:cxn modelId="{7DAFE5DD-5F6D-49B3-A551-BC57D018C77F}" type="presParOf" srcId="{B69FCDF9-7B71-44AE-ACBC-7E2CC20404D8}" destId="{7CF9300C-F979-41FA-83C7-57FA59334587}" srcOrd="7" destOrd="0" presId="urn:microsoft.com/office/officeart/2005/8/layout/default"/>
    <dgm:cxn modelId="{7AA97146-6EBA-4719-85AD-602F2F80BC4A}" type="presParOf" srcId="{B69FCDF9-7B71-44AE-ACBC-7E2CC20404D8}" destId="{FB8C00B3-89EA-41F0-9A05-F5B74DFAFDC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ECB746-881F-470C-9F5A-FEB2898C59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0BCE7C-4B2D-4F04-ABD8-03337B59C614}" type="pres">
      <dgm:prSet presAssocID="{62ECB746-881F-470C-9F5A-FEB2898C59D2}" presName="linear" presStyleCnt="0">
        <dgm:presLayoutVars>
          <dgm:animLvl val="lvl"/>
          <dgm:resizeHandles val="exact"/>
        </dgm:presLayoutVars>
      </dgm:prSet>
      <dgm:spPr/>
    </dgm:pt>
  </dgm:ptLst>
  <dgm:cxnLst>
    <dgm:cxn modelId="{D74E62EF-5A1A-43CB-BD64-E421713EF347}" type="presOf" srcId="{62ECB746-881F-470C-9F5A-FEB2898C59D2}" destId="{7F0BCE7C-4B2D-4F04-ABD8-03337B59C61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ECC95-A733-46A6-9842-7C28E4A8EE70}">
      <dsp:nvSpPr>
        <dsp:cNvPr id="0" name=""/>
        <dsp:cNvSpPr/>
      </dsp:nvSpPr>
      <dsp:spPr>
        <a:xfrm>
          <a:off x="0" y="42296"/>
          <a:ext cx="2553602" cy="1532161"/>
        </a:xfrm>
        <a:prstGeom prst="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u="none" kern="1200">
              <a:latin typeface="Arial"/>
              <a:cs typeface="Arial"/>
            </a:rPr>
            <a:t>Protect and promote the civil rights of people with disabilities</a:t>
          </a:r>
        </a:p>
      </dsp:txBody>
      <dsp:txXfrm>
        <a:off x="0" y="42296"/>
        <a:ext cx="2553602" cy="1532161"/>
      </dsp:txXfrm>
    </dsp:sp>
    <dsp:sp modelId="{99A23342-24E7-4968-83D2-97925D3A63F4}">
      <dsp:nvSpPr>
        <dsp:cNvPr id="0" name=""/>
        <dsp:cNvSpPr/>
      </dsp:nvSpPr>
      <dsp:spPr>
        <a:xfrm>
          <a:off x="2808962" y="42296"/>
          <a:ext cx="2553602" cy="1532161"/>
        </a:xfrm>
        <a:prstGeom prst="rect">
          <a:avLst/>
        </a:prstGeom>
        <a:solidFill>
          <a:srgbClr val="8C2233"/>
        </a:solidFill>
        <a:ln w="19050" cap="rnd" cmpd="sng" algn="ctr">
          <a:solidFill>
            <a:srgbClr val="FB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ts val="0"/>
            </a:spcAft>
            <a:buNone/>
          </a:pPr>
          <a:r>
            <a:rPr lang="en-US" sz="1300" b="1" u="sng" kern="1200">
              <a:solidFill>
                <a:srgbClr val="FBFFFF"/>
              </a:solidFill>
              <a:latin typeface="Arial"/>
              <a:ea typeface="+mn-ea"/>
              <a:cs typeface="Arial"/>
            </a:rPr>
            <a:t>Educational Rights</a:t>
          </a:r>
          <a:r>
            <a:rPr lang="en-US" sz="1300" b="1" u="none" kern="1200">
              <a:solidFill>
                <a:srgbClr val="FBFFFF"/>
              </a:solidFill>
              <a:latin typeface="Arial"/>
              <a:ea typeface="+mn-ea"/>
              <a:cs typeface="Arial"/>
            </a:rPr>
            <a:t>: Ensure that children with special needs receive the educational services to which they are entitled</a:t>
          </a:r>
        </a:p>
      </dsp:txBody>
      <dsp:txXfrm>
        <a:off x="2808962" y="42296"/>
        <a:ext cx="2553602" cy="1532161"/>
      </dsp:txXfrm>
    </dsp:sp>
    <dsp:sp modelId="{65FB18B4-51A8-40D3-A3E3-B2A5FFFECBBF}">
      <dsp:nvSpPr>
        <dsp:cNvPr id="0" name=""/>
        <dsp:cNvSpPr/>
      </dsp:nvSpPr>
      <dsp:spPr>
        <a:xfrm>
          <a:off x="5617925" y="42296"/>
          <a:ext cx="2553602" cy="1532161"/>
        </a:xfrm>
        <a:prstGeom prst="rect">
          <a:avLst/>
        </a:prstGeom>
        <a:solidFill>
          <a:srgbClr val="8C2233"/>
        </a:solidFill>
        <a:ln w="19050" cap="rnd" cmpd="sng" algn="ctr">
          <a:solidFill>
            <a:srgbClr val="FB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100000"/>
            </a:lnSpc>
            <a:spcBef>
              <a:spcPct val="0"/>
            </a:spcBef>
            <a:spcAft>
              <a:spcPts val="0"/>
            </a:spcAft>
            <a:buNone/>
          </a:pPr>
          <a:r>
            <a:rPr lang="en-US" sz="1300" b="1" u="sng" kern="1200">
              <a:solidFill>
                <a:srgbClr val="FBFFFF"/>
              </a:solidFill>
              <a:latin typeface="Arial"/>
              <a:ea typeface="+mn-ea"/>
              <a:cs typeface="Arial"/>
            </a:rPr>
            <a:t>Community Integration</a:t>
          </a:r>
          <a:r>
            <a:rPr lang="en-US" sz="1300" b="1" u="none" kern="1200">
              <a:solidFill>
                <a:srgbClr val="FBFFFF"/>
              </a:solidFill>
              <a:latin typeface="Arial"/>
              <a:ea typeface="+mn-ea"/>
              <a:cs typeface="Arial"/>
            </a:rPr>
            <a:t>: Ensure that people with Intellectual and developmental disabilities and mental illness are integrated into the community</a:t>
          </a:r>
        </a:p>
      </dsp:txBody>
      <dsp:txXfrm>
        <a:off x="5617925" y="42296"/>
        <a:ext cx="2553602" cy="1532161"/>
      </dsp:txXfrm>
    </dsp:sp>
    <dsp:sp modelId="{928B6A75-B973-402C-9C8D-71D464987E7B}">
      <dsp:nvSpPr>
        <dsp:cNvPr id="0" name=""/>
        <dsp:cNvSpPr/>
      </dsp:nvSpPr>
      <dsp:spPr>
        <a:xfrm>
          <a:off x="1404481" y="1829818"/>
          <a:ext cx="2553602" cy="1532161"/>
        </a:xfrm>
        <a:prstGeom prst="rect">
          <a:avLst/>
        </a:prstGeom>
        <a:solidFill>
          <a:srgbClr val="8C2233"/>
        </a:solidFill>
        <a:ln w="19050" cap="rnd" cmpd="sng" algn="ctr">
          <a:solidFill>
            <a:srgbClr val="FB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100000"/>
            </a:lnSpc>
            <a:spcBef>
              <a:spcPct val="0"/>
            </a:spcBef>
            <a:spcAft>
              <a:spcPts val="0"/>
            </a:spcAft>
            <a:buNone/>
          </a:pPr>
          <a:r>
            <a:rPr lang="en-US" sz="1300" b="1" u="sng" kern="1200">
              <a:solidFill>
                <a:srgbClr val="FBFFFF"/>
              </a:solidFill>
              <a:latin typeface="Arial"/>
              <a:ea typeface="+mn-ea"/>
              <a:cs typeface="Arial"/>
            </a:rPr>
            <a:t>Housing</a:t>
          </a:r>
          <a:r>
            <a:rPr lang="en-US" sz="1300" b="1" u="none" kern="1200">
              <a:solidFill>
                <a:srgbClr val="FBFFFF"/>
              </a:solidFill>
              <a:latin typeface="Arial"/>
              <a:ea typeface="+mn-ea"/>
              <a:cs typeface="Arial"/>
            </a:rPr>
            <a:t>: Remove barriers to accessibility and other discrimination in housing for individuals with disabilities</a:t>
          </a:r>
        </a:p>
      </dsp:txBody>
      <dsp:txXfrm>
        <a:off x="1404481" y="1829818"/>
        <a:ext cx="2553602" cy="1532161"/>
      </dsp:txXfrm>
    </dsp:sp>
    <dsp:sp modelId="{FB8C00B3-89EA-41F0-9A05-F5B74DFAFDC2}">
      <dsp:nvSpPr>
        <dsp:cNvPr id="0" name=""/>
        <dsp:cNvSpPr/>
      </dsp:nvSpPr>
      <dsp:spPr>
        <a:xfrm>
          <a:off x="4213444" y="1829818"/>
          <a:ext cx="2553602" cy="1532161"/>
        </a:xfrm>
        <a:prstGeom prst="rect">
          <a:avLst/>
        </a:prstGeom>
        <a:solidFill>
          <a:srgbClr val="8C2233"/>
        </a:solidFill>
        <a:ln w="19050" cap="rnd" cmpd="sng" algn="ctr">
          <a:solidFill>
            <a:srgbClr val="FB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100000"/>
            </a:lnSpc>
            <a:spcBef>
              <a:spcPct val="0"/>
            </a:spcBef>
            <a:spcAft>
              <a:spcPts val="0"/>
            </a:spcAft>
            <a:buNone/>
          </a:pPr>
          <a:r>
            <a:rPr lang="en-US" sz="1300" b="1" u="sng" kern="1200">
              <a:solidFill>
                <a:srgbClr val="FBFFFF"/>
              </a:solidFill>
              <a:latin typeface="Arial"/>
              <a:ea typeface="+mn-ea"/>
              <a:cs typeface="Arial"/>
            </a:rPr>
            <a:t>Access to Public and Private Buildings and Services</a:t>
          </a:r>
          <a:r>
            <a:rPr lang="en-US" sz="1300" b="1" u="none" kern="1200">
              <a:solidFill>
                <a:srgbClr val="FBFFFF"/>
              </a:solidFill>
              <a:latin typeface="Arial"/>
              <a:ea typeface="+mn-ea"/>
              <a:cs typeface="Arial"/>
            </a:rPr>
            <a:t>:  Eliminate barriers and other discrimination against individuals with disabilities in public and private buildings and services</a:t>
          </a:r>
        </a:p>
      </dsp:txBody>
      <dsp:txXfrm>
        <a:off x="4213444" y="1829818"/>
        <a:ext cx="2553602" cy="1532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F53E11B-5F10-CA1E-2C91-25674945EC7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6803" name="Rectangle 3">
            <a:extLst>
              <a:ext uri="{FF2B5EF4-FFF2-40B4-BE49-F238E27FC236}">
                <a16:creationId xmlns:a16="http://schemas.microsoft.com/office/drawing/2014/main" id="{B807E364-6617-5124-D6E7-88DA01596C29}"/>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6804" name="Rectangle 4">
            <a:extLst>
              <a:ext uri="{FF2B5EF4-FFF2-40B4-BE49-F238E27FC236}">
                <a16:creationId xmlns:a16="http://schemas.microsoft.com/office/drawing/2014/main" id="{5C24FC22-78E1-78ED-2CD0-1FB670E0846D}"/>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6805" name="Rectangle 5">
            <a:extLst>
              <a:ext uri="{FF2B5EF4-FFF2-40B4-BE49-F238E27FC236}">
                <a16:creationId xmlns:a16="http://schemas.microsoft.com/office/drawing/2014/main" id="{6CA5241B-B9F8-4C79-330D-675E89B515F3}"/>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17807A-CAB0-48FA-BBD2-3B2BF041064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AFB4A714-E372-8A42-6D8D-318B3F5161C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9635" name="Rectangle 3">
            <a:extLst>
              <a:ext uri="{FF2B5EF4-FFF2-40B4-BE49-F238E27FC236}">
                <a16:creationId xmlns:a16="http://schemas.microsoft.com/office/drawing/2014/main" id="{EE262903-1450-515E-3B81-99F136EA0263}"/>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448B728B-1BB3-0758-59D2-AE6BD906BB89}"/>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5">
            <a:extLst>
              <a:ext uri="{FF2B5EF4-FFF2-40B4-BE49-F238E27FC236}">
                <a16:creationId xmlns:a16="http://schemas.microsoft.com/office/drawing/2014/main" id="{EDA6B853-1AF2-E97A-5BEB-EED131B0F430}"/>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638" name="Rectangle 6">
            <a:extLst>
              <a:ext uri="{FF2B5EF4-FFF2-40B4-BE49-F238E27FC236}">
                <a16:creationId xmlns:a16="http://schemas.microsoft.com/office/drawing/2014/main" id="{DB7DFDAB-E227-3781-2830-C6D50851A599}"/>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9639" name="Rectangle 7">
            <a:extLst>
              <a:ext uri="{FF2B5EF4-FFF2-40B4-BE49-F238E27FC236}">
                <a16:creationId xmlns:a16="http://schemas.microsoft.com/office/drawing/2014/main" id="{1031DF40-FDDE-87B5-D373-EB41CAB55675}"/>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8CE1E2-5605-44B3-84D8-5E2C90486D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7">
            <a:extLst>
              <a:ext uri="{FF2B5EF4-FFF2-40B4-BE49-F238E27FC236}">
                <a16:creationId xmlns:a16="http://schemas.microsoft.com/office/drawing/2014/main" id="{5F0DF8A9-B5FE-5296-292B-D5B03DFD50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BB571EE1-E8F3-449E-8A1C-A083BE1822B5}" type="slidenum">
              <a:rPr lang="en-US" altLang="en-US" smtClean="0">
                <a:latin typeface="Tahoma" panose="020B0604030504040204" pitchFamily="34" charset="0"/>
              </a:rPr>
              <a:pPr eaLnBrk="0" hangingPunct="0"/>
              <a:t>1</a:t>
            </a:fld>
            <a:endParaRPr lang="en-US" altLang="en-US">
              <a:latin typeface="Tahoma" panose="020B0604030504040204" pitchFamily="34" charset="0"/>
            </a:endParaRPr>
          </a:p>
        </p:txBody>
      </p:sp>
      <p:sp>
        <p:nvSpPr>
          <p:cNvPr id="6147" name="Rectangle 2">
            <a:extLst>
              <a:ext uri="{FF2B5EF4-FFF2-40B4-BE49-F238E27FC236}">
                <a16:creationId xmlns:a16="http://schemas.microsoft.com/office/drawing/2014/main" id="{CA6E1EC1-A095-544E-E150-E87BB0E158B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23D912C-B6E1-4358-6DF0-3613B8CF6A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24</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7577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25</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4077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26</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42545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27</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401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35</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42730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42</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89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7">
            <a:extLst>
              <a:ext uri="{FF2B5EF4-FFF2-40B4-BE49-F238E27FC236}">
                <a16:creationId xmlns:a16="http://schemas.microsoft.com/office/drawing/2014/main" id="{93608E84-71E7-577F-A657-60915914EA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3E8F43BA-A2F2-4E63-8F34-BD1582355E52}" type="slidenum">
              <a:rPr lang="en-US" altLang="en-US" smtClean="0">
                <a:latin typeface="Tahoma" panose="020B0604030504040204" pitchFamily="34" charset="0"/>
              </a:rPr>
              <a:pPr eaLnBrk="0" hangingPunct="0"/>
              <a:t>12</a:t>
            </a:fld>
            <a:endParaRPr lang="en-US" altLang="en-US">
              <a:latin typeface="Tahoma" panose="020B0604030504040204" pitchFamily="34" charset="0"/>
            </a:endParaRPr>
          </a:p>
        </p:txBody>
      </p:sp>
      <p:sp>
        <p:nvSpPr>
          <p:cNvPr id="13315" name="Rectangle 1026">
            <a:extLst>
              <a:ext uri="{FF2B5EF4-FFF2-40B4-BE49-F238E27FC236}">
                <a16:creationId xmlns:a16="http://schemas.microsoft.com/office/drawing/2014/main" id="{A0B995F8-08F6-E9DA-F053-CBE5B8E80892}"/>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6793FBB5-F37D-5BA8-1DFC-791CDFF35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7">
            <a:extLst>
              <a:ext uri="{FF2B5EF4-FFF2-40B4-BE49-F238E27FC236}">
                <a16:creationId xmlns:a16="http://schemas.microsoft.com/office/drawing/2014/main" id="{2991122F-3BC2-C3E1-79A5-045C1C3BF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8CD62CA6-F5DC-48D4-8AE2-25711AFAF512}" type="slidenum">
              <a:rPr lang="en-US" altLang="en-US" smtClean="0">
                <a:latin typeface="Tahoma" panose="020B0604030504040204" pitchFamily="34" charset="0"/>
              </a:rPr>
              <a:pPr eaLnBrk="0" hangingPunct="0"/>
              <a:t>13</a:t>
            </a:fld>
            <a:endParaRPr lang="en-US" altLang="en-US">
              <a:latin typeface="Tahoma" panose="020B0604030504040204" pitchFamily="34" charset="0"/>
            </a:endParaRPr>
          </a:p>
        </p:txBody>
      </p:sp>
      <p:sp>
        <p:nvSpPr>
          <p:cNvPr id="15363" name="Rectangle 2050">
            <a:extLst>
              <a:ext uri="{FF2B5EF4-FFF2-40B4-BE49-F238E27FC236}">
                <a16:creationId xmlns:a16="http://schemas.microsoft.com/office/drawing/2014/main" id="{33978BF3-0150-D02E-C9F8-5C41096F82F6}"/>
              </a:ext>
            </a:extLst>
          </p:cNvPr>
          <p:cNvSpPr>
            <a:spLocks noGrp="1" noRot="1" noChangeAspect="1" noChangeArrowheads="1" noTextEdit="1"/>
          </p:cNvSpPr>
          <p:nvPr>
            <p:ph type="sldImg"/>
          </p:nvPr>
        </p:nvSpPr>
        <p:spPr>
          <a:ln/>
        </p:spPr>
      </p:sp>
      <p:sp>
        <p:nvSpPr>
          <p:cNvPr id="15364" name="Rectangle 2051">
            <a:extLst>
              <a:ext uri="{FF2B5EF4-FFF2-40B4-BE49-F238E27FC236}">
                <a16:creationId xmlns:a16="http://schemas.microsoft.com/office/drawing/2014/main" id="{EB3FDE6F-D5AE-4F57-73E6-AF8828E0B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8330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7">
            <a:extLst>
              <a:ext uri="{FF2B5EF4-FFF2-40B4-BE49-F238E27FC236}">
                <a16:creationId xmlns:a16="http://schemas.microsoft.com/office/drawing/2014/main" id="{0AC5D8F9-F7D6-869D-8B74-C9BCA5BD22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1E4BA1AE-3E24-4E62-B85F-D72DF315AB60}" type="slidenum">
              <a:rPr lang="en-US" altLang="en-US" smtClean="0">
                <a:latin typeface="Tahoma" panose="020B0604030504040204" pitchFamily="34" charset="0"/>
              </a:rPr>
              <a:pPr eaLnBrk="0" hangingPunct="0"/>
              <a:t>14</a:t>
            </a:fld>
            <a:endParaRPr lang="en-US" altLang="en-US">
              <a:latin typeface="Tahoma" panose="020B0604030504040204" pitchFamily="34" charset="0"/>
            </a:endParaRPr>
          </a:p>
        </p:txBody>
      </p:sp>
      <p:sp>
        <p:nvSpPr>
          <p:cNvPr id="29699" name="Rectangle 2">
            <a:extLst>
              <a:ext uri="{FF2B5EF4-FFF2-40B4-BE49-F238E27FC236}">
                <a16:creationId xmlns:a16="http://schemas.microsoft.com/office/drawing/2014/main" id="{80C12579-6507-CF3D-36E5-0751C8F90E9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3D1100F3-1047-2234-DADE-3A16B9111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5457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15</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8506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7">
            <a:extLst>
              <a:ext uri="{FF2B5EF4-FFF2-40B4-BE49-F238E27FC236}">
                <a16:creationId xmlns:a16="http://schemas.microsoft.com/office/drawing/2014/main" id="{13DAF483-EF9E-D4B9-D8B6-62249B1D03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F03FB4AE-1430-4F50-BC77-D7DE0820288D}" type="slidenum">
              <a:rPr lang="en-US" altLang="en-US" smtClean="0">
                <a:latin typeface="Tahoma" panose="020B0604030504040204" pitchFamily="34" charset="0"/>
              </a:rPr>
              <a:pPr eaLnBrk="0" hangingPunct="0"/>
              <a:t>16</a:t>
            </a:fld>
            <a:endParaRPr lang="en-US" altLang="en-US">
              <a:latin typeface="Tahoma" panose="020B0604030504040204" pitchFamily="34" charset="0"/>
            </a:endParaRPr>
          </a:p>
        </p:txBody>
      </p:sp>
      <p:sp>
        <p:nvSpPr>
          <p:cNvPr id="31747" name="Rectangle 2">
            <a:extLst>
              <a:ext uri="{FF2B5EF4-FFF2-40B4-BE49-F238E27FC236}">
                <a16:creationId xmlns:a16="http://schemas.microsoft.com/office/drawing/2014/main" id="{E4308E8D-882D-A183-84DB-993A652145B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CAD6058-C162-0372-8070-5C6982F98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7">
            <a:extLst>
              <a:ext uri="{FF2B5EF4-FFF2-40B4-BE49-F238E27FC236}">
                <a16:creationId xmlns:a16="http://schemas.microsoft.com/office/drawing/2014/main" id="{13DAF483-EF9E-D4B9-D8B6-62249B1D03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F03FB4AE-1430-4F50-BC77-D7DE0820288D}" type="slidenum">
              <a:rPr lang="en-US" altLang="en-US" smtClean="0">
                <a:latin typeface="Tahoma" panose="020B0604030504040204" pitchFamily="34" charset="0"/>
              </a:rPr>
              <a:pPr eaLnBrk="0" hangingPunct="0"/>
              <a:t>17</a:t>
            </a:fld>
            <a:endParaRPr lang="en-US" altLang="en-US">
              <a:latin typeface="Tahoma" panose="020B0604030504040204" pitchFamily="34" charset="0"/>
            </a:endParaRPr>
          </a:p>
        </p:txBody>
      </p:sp>
      <p:sp>
        <p:nvSpPr>
          <p:cNvPr id="31747" name="Rectangle 2">
            <a:extLst>
              <a:ext uri="{FF2B5EF4-FFF2-40B4-BE49-F238E27FC236}">
                <a16:creationId xmlns:a16="http://schemas.microsoft.com/office/drawing/2014/main" id="{E4308E8D-882D-A183-84DB-993A652145B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CAD6058-C162-0372-8070-5C6982F988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6848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18</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0325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7">
            <a:extLst>
              <a:ext uri="{FF2B5EF4-FFF2-40B4-BE49-F238E27FC236}">
                <a16:creationId xmlns:a16="http://schemas.microsoft.com/office/drawing/2014/main" id="{1EBDF48D-6E83-9F62-CB12-ED310BDE19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fld id="{23AC1722-379F-485B-A18F-17E672527485}" type="slidenum">
              <a:rPr lang="en-US" altLang="en-US" smtClean="0">
                <a:latin typeface="Tahoma" panose="020B0604030504040204" pitchFamily="34" charset="0"/>
              </a:rPr>
              <a:pPr eaLnBrk="0" hangingPunct="0"/>
              <a:t>23</a:t>
            </a:fld>
            <a:endParaRPr lang="en-US" altLang="en-US">
              <a:latin typeface="Tahoma" panose="020B0604030504040204" pitchFamily="34" charset="0"/>
            </a:endParaRPr>
          </a:p>
        </p:txBody>
      </p:sp>
      <p:sp>
        <p:nvSpPr>
          <p:cNvPr id="19459" name="Rectangle 2">
            <a:extLst>
              <a:ext uri="{FF2B5EF4-FFF2-40B4-BE49-F238E27FC236}">
                <a16:creationId xmlns:a16="http://schemas.microsoft.com/office/drawing/2014/main" id="{F6D9154A-E466-A8B3-41C7-AF729DA1B9D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1B7036D-E1F9-6D78-4F37-395F237B71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0442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F28908-3246-401C-BD11-61EF9A79952B}"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424809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E4C95-F42B-4B97-A437-4151542CDB6C}" type="datetime1">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199423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0FE54AD-8732-4E33-938F-91BDC1C46058}"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921188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A7B1D8-7819-485F-81CB-7A39B9EEB7A1}"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9209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328AF-C951-429F-97B2-FC44E9EAF5A3}"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463510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F8D8BD-F614-48B7-95EF-52DA35C81297}" type="datetime1">
              <a:rPr lang="en-US" smtClean="0"/>
              <a:t>4/18/2024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276997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A180BA-5725-47F7-97C6-738476C07EDD}" type="datetime1">
              <a:rPr lang="en-US" smtClean="0"/>
              <a:t>4/18/2024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4144216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BF5DD-4C7D-4BE0-9D95-3F1F7DF1D394}"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52773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CBAD16-A5BC-4D3D-9855-217C4FB16489}"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392942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9CFAB967-E1D7-4E05-B74C-D10D9CE535E1}"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108724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C27EB-7BB2-457D-9A45-E3F97702C4CA}"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29025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26FB4-955D-459A-8B0E-9F36BF5BD11A}" type="datetime1">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224772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E55F08-A4AF-4670-8450-B34747BC0793}" type="datetime1">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36631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38DA3DC-A997-4940-ACED-2E39EC8E3D92}" type="datetime1">
              <a:rPr lang="en-US" smtClean="0"/>
              <a:t>4/18/2024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328647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C75174-BD73-4320-A993-03FF070EB6A2}" type="datetime1">
              <a:rPr lang="en-US" smtClean="0"/>
              <a:t>4/18/2024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369016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D03A571-116E-4C75-98FE-ECF1AF229FEC}" type="datetime1">
              <a:rPr lang="en-US" smtClean="0"/>
              <a:t>4/18/2024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316750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72556-5B52-4C9A-B2A3-B47F7BC3ACDE}" type="datetime1">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F4D567-B7B4-473A-A858-9C3859BA076C}" type="slidenum">
              <a:rPr lang="en-US" smtClean="0"/>
              <a:t>‹#›</a:t>
            </a:fld>
            <a:endParaRPr lang="en-US"/>
          </a:p>
        </p:txBody>
      </p:sp>
    </p:spTree>
    <p:extLst>
      <p:ext uri="{BB962C8B-B14F-4D97-AF65-F5344CB8AC3E}">
        <p14:creationId xmlns:p14="http://schemas.microsoft.com/office/powerpoint/2010/main" val="40196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C8232C-B29C-455C-8FDB-79D8EE81BD37}" type="datetime1">
              <a:rPr lang="en-US" smtClean="0"/>
              <a:t>4/18/2024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3F4D567-B7B4-473A-A858-9C3859BA076C}" type="slidenum">
              <a:rPr lang="en-US" smtClean="0"/>
              <a:t>‹#›</a:t>
            </a:fld>
            <a:endParaRPr lang="en-US"/>
          </a:p>
        </p:txBody>
      </p:sp>
    </p:spTree>
    <p:extLst>
      <p:ext uri="{BB962C8B-B14F-4D97-AF65-F5344CB8AC3E}">
        <p14:creationId xmlns:p14="http://schemas.microsoft.com/office/powerpoint/2010/main" val="1133028479"/>
      </p:ext>
    </p:extLst>
  </p:cSld>
  <p:clrMap bg1="dk1" tx1="lt1" bg2="dk2" tx2="lt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nylpi.org/get-help/"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www.nylpi.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schools.nyc.gov/learning/special-education/school-settings/other-educational-sett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infohub.nyced.org/in-our-schools/programs/district-79" TargetMode="External"/><Relationship Id="rId5" Type="http://schemas.openxmlformats.org/officeDocument/2006/relationships/hyperlink" Target="https://www.schools.nyc.gov/learning/special-education/school-settings/district-75" TargetMode="External"/><Relationship Id="rId4" Type="http://schemas.openxmlformats.org/officeDocument/2006/relationships/hyperlink" Target="https://www.schools.nyc.gov/learning/special-education/school-settings/district-schoo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ylpi.org/images/FE/chain234siteType8/site203/client/Section%20504%20Accommodation%20Plan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schools.nyc.gov/docs/default-source/default-document-library/asd-program-application-english"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chools.nyc.gov/learning/special-education/school-settings/specialized-program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hools.nyc.gov/learning/special-education/school-settings/specialized-program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schools.nyc.gov/learning/special-education/supports-and-services/behavior-support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nycwell.cityofnewyork.us/en/"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www.nyc.gov/site/doh/providers/resources/mental-illness-single-point-of-access.page"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hyperlink" Target="https://www.nyc.gov/site/doh/health/health-topics/child-and-adolescent-mental-health-outpatient.pag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s://www.schools.nyc.gov/school-life/safe-schools/suspens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ycenet.edu/cpu"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schools.nyc.gov/docs/default-source/default-document-library/a-420-english"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ylpi.org/images/FE/chain234siteType8/site203/client/Impartial%20Hearings%20In%20New%20York%20City.pdf" TargetMode="External"/><Relationship Id="rId2" Type="http://schemas.openxmlformats.org/officeDocument/2006/relationships/hyperlink" Target="https://www.nylpi.org/images/FE/chain234siteType8/site203/client/Microsoft%20Word%20-%20Special%20Ed%20-%20Mediation.pdf" TargetMode="External"/><Relationship Id="rId1" Type="http://schemas.openxmlformats.org/officeDocument/2006/relationships/slideLayout" Target="../slideLayouts/slideLayout2.xml"/><Relationship Id="rId5" Type="http://schemas.openxmlformats.org/officeDocument/2006/relationships/hyperlink" Target="https://www.nylpi.org/images/FE/chain234siteType8/site203/client/Pendency%20revision%20July%202011.pdf"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mcr.or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nycid.org/" TargetMode="External"/><Relationship Id="rId5" Type="http://schemas.openxmlformats.org/officeDocument/2006/relationships/hyperlink" Target="https://mediatenyc.org/" TargetMode="External"/><Relationship Id="rId4" Type="http://schemas.openxmlformats.org/officeDocument/2006/relationships/hyperlink" Target="https://nypeace.org/"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ylpi.org/wp-content/uploads/2016/01/Students-Rights-In-Charters-Factsheet-English.pdf"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nylpi.org/wp-content/uploads/2016/01/Questions-to-Ask-Charters-Schools-English.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ysed.gov/special-education/approved-private-special-act-state-operated-and-state-supported-schools-new-york" TargetMode="External"/><Relationship Id="rId1" Type="http://schemas.openxmlformats.org/officeDocument/2006/relationships/slideLayout" Target="../slideLayouts/slideLayout2.xml"/><Relationship Id="rId4" Type="http://schemas.openxmlformats.org/officeDocument/2006/relationships/hyperlink" Target="https://www.nylpi.org/images/FE/chain234siteType8/site203/client/Microsoft%20Word%20-%20Special%20Ed%20-%20Private%20School%20Placement%202009.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ysed.gov/special-education/approved-private-special-act-state-operated-and-state-supported-schools-new-yor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opwdd.ny.gov/eligibility" TargetMode="External"/><Relationship Id="rId3" Type="http://schemas.openxmlformats.org/officeDocument/2006/relationships/hyperlink" Target="https://www.nysed.gov/sites/default/files/programs/curriculum-instruction/diploma-and-credentials-summary-requirements.pdf" TargetMode="External"/><Relationship Id="rId7" Type="http://schemas.openxmlformats.org/officeDocument/2006/relationships/hyperlink" Target="https://www.acces.nysed.gov/vr/apply-vocational-rehabilitation-services" TargetMode="External"/><Relationship Id="rId2" Type="http://schemas.openxmlformats.org/officeDocument/2006/relationships/hyperlink" Target="https://www.schools.nyc.gov/docs/default-source/default-document-library/family-guide-to-special-education-school-age-services-english" TargetMode="External"/><Relationship Id="rId1" Type="http://schemas.openxmlformats.org/officeDocument/2006/relationships/slideLayout" Target="../slideLayouts/slideLayout2.xml"/><Relationship Id="rId6" Type="http://schemas.openxmlformats.org/officeDocument/2006/relationships/hyperlink" Target="https://www.schools.nyc.gov/learning/special-education/help/contacts-and-resources" TargetMode="External"/><Relationship Id="rId5" Type="http://schemas.openxmlformats.org/officeDocument/2006/relationships/hyperlink" Target="https://www.nysed.gov/career-technical-education/requirements-cte-and-cdos-graduation-pathways-and-cdos-credential" TargetMode="External"/><Relationship Id="rId10" Type="http://schemas.openxmlformats.org/officeDocument/2006/relationships/image" Target="../media/image6.png"/><Relationship Id="rId4" Type="http://schemas.openxmlformats.org/officeDocument/2006/relationships/hyperlink" Target="https://www.nysed.gov/curriculum-instruction/career-development-and-occupational-studies-cdos-standards" TargetMode="External"/><Relationship Id="rId9" Type="http://schemas.openxmlformats.org/officeDocument/2006/relationships/hyperlink" Target="https://my.omh.ny.gov/bi/pd/saw.dll?PortalPages"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ylpi.org/resource/special-education-remote-learning-information-contacts-resources-links/" TargetMode="External"/><Relationship Id="rId7" Type="http://schemas.openxmlformats.org/officeDocument/2006/relationships/hyperlink" Target="https://www.nylpi.org/factsheets-resources/" TargetMode="External"/><Relationship Id="rId2" Type="http://schemas.openxmlformats.org/officeDocument/2006/relationships/hyperlink" Target="https://www.schools.nyc.gov/" TargetMode="External"/><Relationship Id="rId1" Type="http://schemas.openxmlformats.org/officeDocument/2006/relationships/slideLayout" Target="../slideLayouts/slideLayout2.xml"/><Relationship Id="rId6" Type="http://schemas.openxmlformats.org/officeDocument/2006/relationships/hyperlink" Target="https://www.wrightslaw.com/" TargetMode="External"/><Relationship Id="rId5" Type="http://schemas.openxmlformats.org/officeDocument/2006/relationships/hyperlink" Target="https://www.schools.nyc.gov/docs/default-source/default-document-library/impartial-hearing-request-english" TargetMode="External"/><Relationship Id="rId10" Type="http://schemas.openxmlformats.org/officeDocument/2006/relationships/hyperlink" Target="mailto:speced@nysed.gov" TargetMode="External"/><Relationship Id="rId4" Type="http://schemas.openxmlformats.org/officeDocument/2006/relationships/hyperlink" Target="https://includenyc.org/" TargetMode="External"/><Relationship Id="rId9" Type="http://schemas.openxmlformats.org/officeDocument/2006/relationships/hyperlink" Target="mailto:IHOQuest@schools.nyc.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ylpi.org/our-work/disability-justic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nylpi.org/images/FE/chain234siteType8/site203/client/Section%20504%20Accommodation%20Plans.pdf" TargetMode="External"/><Relationship Id="rId13" Type="http://schemas.openxmlformats.org/officeDocument/2006/relationships/hyperlink" Target="https://www.nylpi.org/images/FE/chain234siteType8/site203/client/Special%20Ed-Child%20Find.pdf" TargetMode="External"/><Relationship Id="rId18" Type="http://schemas.openxmlformats.org/officeDocument/2006/relationships/hyperlink" Target="https://www.nylpi.org/resource/opwdd-services-factsheets/" TargetMode="External"/><Relationship Id="rId3" Type="http://schemas.openxmlformats.org/officeDocument/2006/relationships/hyperlink" Target="https://www.nylpi.org/images/FE/chain234siteType8/site203/client/Microsoft%20Word%20-%20Special%20Ed%20-%20Mediation.pdf" TargetMode="External"/><Relationship Id="rId7" Type="http://schemas.openxmlformats.org/officeDocument/2006/relationships/hyperlink" Target="https://www.nylpi.org/images/FE/chain234siteType8/site203/client/Microsoft%20Word%20-%20SPECIAL%20EDUCATION%20SCHOOL%20VISIT%20CHECKLIST.pdf" TargetMode="External"/><Relationship Id="rId12" Type="http://schemas.openxmlformats.org/officeDocument/2006/relationships/hyperlink" Target="https://www.nylpi.org/images/FE/chain234siteType8/site203/client/Language%20Rights%20Fact%20Sheet%20-%20English.pdf" TargetMode="External"/><Relationship Id="rId17" Type="http://schemas.openxmlformats.org/officeDocument/2006/relationships/hyperlink" Target="https://www.nylpi.org/wp-content/uploads/2016/01/Questions-to-Ask-Charters-Schools-English.pdf" TargetMode="External"/><Relationship Id="rId2" Type="http://schemas.openxmlformats.org/officeDocument/2006/relationships/hyperlink" Target="https://www.nylpi.org/images/FE/chain234siteType8/site203/client/Special%20Ed%20-%20Least%20Restrictive%20Environment%20_09_-1.pdf" TargetMode="External"/><Relationship Id="rId16" Type="http://schemas.openxmlformats.org/officeDocument/2006/relationships/hyperlink" Target="https://www.nylpi.org/wp-content/uploads/2016/01/Section-504-and-Charter-Schools-English.pdf" TargetMode="External"/><Relationship Id="rId1" Type="http://schemas.openxmlformats.org/officeDocument/2006/relationships/slideLayout" Target="../slideLayouts/slideLayout2.xml"/><Relationship Id="rId6" Type="http://schemas.openxmlformats.org/officeDocument/2006/relationships/hyperlink" Target="https://www.nylpi.org/images/FE/chain234siteType8/site203/client/Microsoft%20Word%20-%20Special%20Ed%20-%20Private%20School%20Placement%202009.pdf" TargetMode="External"/><Relationship Id="rId11" Type="http://schemas.openxmlformats.org/officeDocument/2006/relationships/hyperlink" Target="https://www.nylpi.org/images/FE/chain234siteType8/site203/client/Special%20Ed-Transition%20Process.pdf" TargetMode="External"/><Relationship Id="rId5" Type="http://schemas.openxmlformats.org/officeDocument/2006/relationships/hyperlink" Target="https://www.nylpi.org/images/FE/chain234siteType8/site203/client/Pendency%20revision%20July%202011.pdf" TargetMode="External"/><Relationship Id="rId15" Type="http://schemas.openxmlformats.org/officeDocument/2006/relationships/hyperlink" Target="https://www.nylpi.org/wp-content/uploads/2016/01/Students-Rights-In-Charters-Factsheet-English.pdf" TargetMode="External"/><Relationship Id="rId10" Type="http://schemas.openxmlformats.org/officeDocument/2006/relationships/hyperlink" Target="https://www.nylpi.org/images/FE/chain234siteType8/site203/client/Support%20Services%20for%20Students%20with%20Behavioral%20or%20Emotional%20Needs.pdf" TargetMode="External"/><Relationship Id="rId19" Type="http://schemas.openxmlformats.org/officeDocument/2006/relationships/image" Target="../media/image6.png"/><Relationship Id="rId4" Type="http://schemas.openxmlformats.org/officeDocument/2006/relationships/hyperlink" Target="https://www.nylpi.org/images/FE/chain234siteType8/site203/client/How%20to%20Obtain%20Assistive%20Technology.pdf" TargetMode="External"/><Relationship Id="rId9" Type="http://schemas.openxmlformats.org/officeDocument/2006/relationships/hyperlink" Target="https://www.nylpi.org/images/FE/chain234siteType8/site203/client/Impartial%20Hearings%20In%20New%20York%20City.pdf" TargetMode="External"/><Relationship Id="rId14" Type="http://schemas.openxmlformats.org/officeDocument/2006/relationships/hyperlink" Target="https://www.nylpi.org/wp-content/uploads/2015/07/NYLPI-Transparency-Fact-Sheet-English.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nylpi.org/get-help/" TargetMode="External"/><Relationship Id="rId4" Type="http://schemas.openxmlformats.org/officeDocument/2006/relationships/hyperlink" Target="http://www.nylpi.org/"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38" name="Picture 518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5239" name="Picture 518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5240" name="Oval 518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241" name="Picture 519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5242" name="Picture 519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5243" name="Rectangle 519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44" name="Rectangle 5196">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122" name="Rectangle 22">
            <a:extLst>
              <a:ext uri="{FF2B5EF4-FFF2-40B4-BE49-F238E27FC236}">
                <a16:creationId xmlns:a16="http://schemas.microsoft.com/office/drawing/2014/main" id="{43593FC9-E4CF-B0CB-2DD0-053BF7980B27}"/>
              </a:ext>
            </a:extLst>
          </p:cNvPr>
          <p:cNvSpPr>
            <a:spLocks noGrp="1" noChangeArrowheads="1"/>
          </p:cNvSpPr>
          <p:nvPr>
            <p:ph type="ctrTitle"/>
          </p:nvPr>
        </p:nvSpPr>
        <p:spPr>
          <a:xfrm>
            <a:off x="218325" y="372477"/>
            <a:ext cx="7255061" cy="2455972"/>
          </a:xfrm>
        </p:spPr>
        <p:txBody>
          <a:bodyPr vert="horz" lIns="91440" tIns="45720" rIns="91440" bIns="45720" rtlCol="0" anchor="t">
            <a:noAutofit/>
          </a:bodyPr>
          <a:lstStyle/>
          <a:p>
            <a:pPr defTabSz="457200">
              <a:lnSpc>
                <a:spcPct val="90000"/>
              </a:lnSpc>
              <a:defRPr/>
            </a:pPr>
            <a:r>
              <a:rPr lang="en-US" altLang="en-US" sz="3600" b="1">
                <a:solidFill>
                  <a:schemeClr val="bg1"/>
                </a:solidFill>
                <a:latin typeface="Arial headings"/>
              </a:rPr>
              <a:t>SPECIAL </a:t>
            </a:r>
            <a:br>
              <a:rPr lang="en-US" altLang="en-US" sz="3600" b="1">
                <a:latin typeface="Arial headings"/>
              </a:rPr>
            </a:br>
            <a:r>
              <a:rPr lang="en-US" altLang="en-US" sz="3600" b="1">
                <a:solidFill>
                  <a:schemeClr val="bg1"/>
                </a:solidFill>
                <a:latin typeface="Arial headings"/>
              </a:rPr>
              <a:t>EDUCATION </a:t>
            </a:r>
            <a:br>
              <a:rPr lang="en-US" altLang="en-US" sz="3600" b="1">
                <a:latin typeface="Arial headings"/>
              </a:rPr>
            </a:br>
            <a:r>
              <a:rPr lang="en-US" altLang="en-US" sz="4000" b="1">
                <a:solidFill>
                  <a:schemeClr val="bg1"/>
                </a:solidFill>
                <a:latin typeface="Arial headings"/>
              </a:rPr>
              <a:t>TRAINING</a:t>
            </a:r>
            <a:r>
              <a:rPr lang="en-US" altLang="en-US" sz="3600" b="1">
                <a:solidFill>
                  <a:schemeClr val="bg1"/>
                </a:solidFill>
                <a:latin typeface="Arial headings"/>
              </a:rPr>
              <a:t> FOR </a:t>
            </a:r>
            <a:br>
              <a:rPr lang="en-US" altLang="en-US" sz="3600" b="1">
                <a:latin typeface="Arial headings"/>
              </a:rPr>
            </a:br>
            <a:r>
              <a:rPr lang="en-US" altLang="en-US" sz="3600" b="1">
                <a:solidFill>
                  <a:schemeClr val="bg1"/>
                </a:solidFill>
                <a:latin typeface="Arial headings"/>
              </a:rPr>
              <a:t>PARENTS </a:t>
            </a:r>
            <a:br>
              <a:rPr lang="en-US" altLang="en-US" sz="3600" b="1">
                <a:latin typeface="Arial headings"/>
              </a:rPr>
            </a:br>
            <a:r>
              <a:rPr lang="en-US" altLang="en-US" sz="3600" b="1">
                <a:solidFill>
                  <a:schemeClr val="bg1"/>
                </a:solidFill>
                <a:latin typeface="Arial headings"/>
              </a:rPr>
              <a:t>AND ADVOCATES </a:t>
            </a:r>
            <a:br>
              <a:rPr lang="en-US" altLang="en-US" sz="2400" b="1">
                <a:latin typeface="Arial headings"/>
              </a:rPr>
            </a:br>
            <a:br>
              <a:rPr lang="en-US" altLang="en-US" sz="1200" b="1">
                <a:latin typeface="Arial headings"/>
              </a:rPr>
            </a:br>
            <a:r>
              <a:rPr lang="en-US" altLang="en-US" sz="2800" b="1">
                <a:solidFill>
                  <a:schemeClr val="accent4"/>
                </a:solidFill>
                <a:latin typeface="Arial headings"/>
              </a:rPr>
              <a:t>Paola Martínez </a:t>
            </a:r>
            <a:r>
              <a:rPr lang="en-US" altLang="en-US" sz="2800" b="1" i="0" kern="1200">
                <a:solidFill>
                  <a:schemeClr val="accent4"/>
                </a:solidFill>
                <a:latin typeface="Arial headings"/>
              </a:rPr>
              <a:t>Boone, MSW</a:t>
            </a:r>
            <a:br>
              <a:rPr lang="en-US" altLang="en-US" sz="2400" b="1" i="0" kern="1200">
                <a:latin typeface="Arial headings"/>
              </a:rPr>
            </a:br>
            <a:r>
              <a:rPr lang="en-US" altLang="en-US" sz="2000" b="1" i="0" kern="1200">
                <a:solidFill>
                  <a:schemeClr val="bg1"/>
                </a:solidFill>
                <a:latin typeface="Arial headings"/>
              </a:rPr>
              <a:t>Senior Advocate &amp; </a:t>
            </a:r>
            <a:br>
              <a:rPr lang="en-US" altLang="en-US" sz="2000" b="1" i="0" kern="1200">
                <a:latin typeface="Arial headings"/>
              </a:rPr>
            </a:br>
            <a:r>
              <a:rPr lang="en-US" altLang="en-US" sz="2000" b="1" i="0" kern="1200">
                <a:solidFill>
                  <a:schemeClr val="bg1"/>
                </a:solidFill>
                <a:latin typeface="Arial headings"/>
              </a:rPr>
              <a:t>Special Education Coordinator</a:t>
            </a:r>
            <a:br>
              <a:rPr lang="en-US" altLang="en-US" sz="2000" b="1" i="0" kern="1200">
                <a:latin typeface="Arial headings"/>
              </a:rPr>
            </a:br>
            <a:br>
              <a:rPr lang="en-US" altLang="en-US" sz="1000" b="1" i="0" kern="1200">
                <a:latin typeface="Arial headings"/>
              </a:rPr>
            </a:br>
            <a:br>
              <a:rPr lang="en-US" altLang="en-US" sz="1000" b="1" i="0" kern="1200"/>
            </a:br>
            <a:r>
              <a:rPr lang="en-US" altLang="en-US" sz="2800" b="1">
                <a:solidFill>
                  <a:schemeClr val="accent4"/>
                </a:solidFill>
                <a:latin typeface="Arial headings"/>
              </a:rPr>
              <a:t>Michelle Kraus, LMSW </a:t>
            </a:r>
            <a:br>
              <a:rPr lang="en-US" altLang="en-US" sz="2800" b="1">
                <a:latin typeface="Arial headings"/>
              </a:rPr>
            </a:br>
            <a:r>
              <a:rPr lang="en-US" altLang="en-US" sz="2000" b="1">
                <a:solidFill>
                  <a:schemeClr val="bg1"/>
                </a:solidFill>
                <a:latin typeface="Arial headings"/>
              </a:rPr>
              <a:t>Senior Social Worker</a:t>
            </a:r>
            <a:br>
              <a:rPr lang="en-US" altLang="en-US" sz="2800" b="1">
                <a:latin typeface="Arial headings"/>
              </a:rPr>
            </a:br>
            <a:br>
              <a:rPr lang="en-US" altLang="en-US" sz="2800" b="1">
                <a:latin typeface="Arial headings"/>
              </a:rPr>
            </a:br>
            <a:endParaRPr lang="en-US" altLang="en-US" sz="2800" b="1">
              <a:solidFill>
                <a:schemeClr val="accent4"/>
              </a:solidFill>
              <a:latin typeface="Arial headings"/>
            </a:endParaRPr>
          </a:p>
        </p:txBody>
      </p:sp>
      <p:sp>
        <p:nvSpPr>
          <p:cNvPr id="5245"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5246" name="Freeform: Shape 5200">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7" name="Picture 6" descr="Text&#10;&#10;Description automatically generated with medium confidence">
            <a:extLst>
              <a:ext uri="{FF2B5EF4-FFF2-40B4-BE49-F238E27FC236}">
                <a16:creationId xmlns:a16="http://schemas.microsoft.com/office/drawing/2014/main" id="{203E9CFF-FE8C-439F-0FEF-B57220F3D2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039" y="5125657"/>
            <a:ext cx="3164680" cy="1542780"/>
          </a:xfrm>
          <a:prstGeom prst="rect">
            <a:avLst/>
          </a:prstGeom>
          <a:effectLst/>
        </p:spPr>
      </p:pic>
      <p:sp>
        <p:nvSpPr>
          <p:cNvPr id="5247" name="Rectangle 5202">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23" name="Rectangle 23">
            <a:extLst>
              <a:ext uri="{FF2B5EF4-FFF2-40B4-BE49-F238E27FC236}">
                <a16:creationId xmlns:a16="http://schemas.microsoft.com/office/drawing/2014/main" id="{AFB6DB2F-9BAA-D3B1-14EF-6629B7F46E47}"/>
              </a:ext>
            </a:extLst>
          </p:cNvPr>
          <p:cNvSpPr>
            <a:spLocks noGrp="1" noChangeArrowheads="1"/>
          </p:cNvSpPr>
          <p:nvPr>
            <p:ph type="subTitle" idx="1"/>
          </p:nvPr>
        </p:nvSpPr>
        <p:spPr>
          <a:xfrm>
            <a:off x="5194830" y="4391589"/>
            <a:ext cx="3887014" cy="2131564"/>
          </a:xfrm>
        </p:spPr>
        <p:txBody>
          <a:bodyPr vert="horz" lIns="91440" tIns="45720" rIns="91440" bIns="45720" rtlCol="0">
            <a:normAutofit/>
          </a:bodyPr>
          <a:lstStyle/>
          <a:p>
            <a:pPr algn="ctr" defTabSz="457200"/>
            <a:r>
              <a:rPr lang="en-US" sz="1500" b="1" cap="none">
                <a:solidFill>
                  <a:schemeClr val="accent4"/>
                </a:solidFill>
                <a:latin typeface="Arial"/>
                <a:cs typeface="Arial"/>
              </a:rPr>
              <a:t>Don’t have time to call? No problem - Access 24 hours </a:t>
            </a:r>
            <a:endParaRPr lang="en-US" sz="1500" cap="none">
              <a:solidFill>
                <a:schemeClr val="accent4"/>
              </a:solidFill>
              <a:latin typeface="Arial"/>
              <a:cs typeface="Arial"/>
            </a:endParaRPr>
          </a:p>
          <a:p>
            <a:pPr algn="ctr" defTabSz="457200">
              <a:lnSpc>
                <a:spcPct val="90000"/>
              </a:lnSpc>
            </a:pPr>
            <a:endParaRPr lang="en-US" altLang="en-US" b="1" cap="none">
              <a:solidFill>
                <a:schemeClr val="accent4"/>
              </a:solidFill>
              <a:latin typeface="Arial headings"/>
            </a:endParaRPr>
          </a:p>
          <a:p>
            <a:pPr algn="ctr" defTabSz="457200">
              <a:lnSpc>
                <a:spcPct val="90000"/>
              </a:lnSpc>
            </a:pPr>
            <a:r>
              <a:rPr lang="en-US" altLang="en-US" b="1" cap="none">
                <a:solidFill>
                  <a:srgbClr val="007582"/>
                </a:solidFill>
                <a:latin typeface="Arial headings"/>
                <a:hlinkClick r:id="rId8">
                  <a:extLst>
                    <a:ext uri="{A12FA001-AC4F-418D-AE19-62706E023703}">
                      <ahyp:hlinkClr xmlns:ahyp="http://schemas.microsoft.com/office/drawing/2018/hyperlinkcolor" val="tx"/>
                    </a:ext>
                  </a:extLst>
                </a:hlinkClick>
              </a:rPr>
              <a:t>https://nylpi.org/get-help/</a:t>
            </a:r>
            <a:endParaRPr lang="en-US" altLang="en-US" b="1" cap="none">
              <a:solidFill>
                <a:srgbClr val="007582"/>
              </a:solidFill>
              <a:latin typeface="Arial headings"/>
            </a:endParaRPr>
          </a:p>
          <a:p>
            <a:pPr defTabSz="457200">
              <a:lnSpc>
                <a:spcPct val="90000"/>
              </a:lnSpc>
              <a:buFont typeface="Wingdings 3" charset="2"/>
              <a:buChar char=""/>
            </a:pPr>
            <a:endParaRPr lang="en-US" altLang="en-US" sz="1200">
              <a:solidFill>
                <a:srgbClr val="FFFFFF"/>
              </a:solidFill>
            </a:endParaRPr>
          </a:p>
        </p:txBody>
      </p:sp>
      <p:sp>
        <p:nvSpPr>
          <p:cNvPr id="2" name="TextBox 1">
            <a:extLst>
              <a:ext uri="{FF2B5EF4-FFF2-40B4-BE49-F238E27FC236}">
                <a16:creationId xmlns:a16="http://schemas.microsoft.com/office/drawing/2014/main" id="{765FFF4E-6A06-2E7D-835B-B07A06606CCE}"/>
              </a:ext>
            </a:extLst>
          </p:cNvPr>
          <p:cNvSpPr txBox="1"/>
          <p:nvPr/>
        </p:nvSpPr>
        <p:spPr>
          <a:xfrm>
            <a:off x="5229466" y="1556190"/>
            <a:ext cx="3994085" cy="1881990"/>
          </a:xfrm>
          <a:prstGeom prst="rect">
            <a:avLst/>
          </a:prstGeom>
          <a:noFill/>
        </p:spPr>
        <p:txBody>
          <a:bodyPr wrap="square" rtlCol="0">
            <a:spAutoFit/>
          </a:bodyPr>
          <a:lstStyle/>
          <a:p>
            <a:pPr algn="ctr" defTabSz="457200">
              <a:lnSpc>
                <a:spcPct val="150000"/>
              </a:lnSpc>
            </a:pPr>
            <a:r>
              <a:rPr lang="en-US" altLang="en-US" sz="2000" b="1">
                <a:solidFill>
                  <a:srgbClr val="8C2233"/>
                </a:solidFill>
                <a:latin typeface="Arial headings"/>
              </a:rPr>
              <a:t>New York Lawyers for the Public Interest, Inc. (NYLPI)</a:t>
            </a:r>
          </a:p>
          <a:p>
            <a:pPr algn="ctr" defTabSz="457200">
              <a:lnSpc>
                <a:spcPct val="150000"/>
              </a:lnSpc>
            </a:pPr>
            <a:r>
              <a:rPr lang="en-US" altLang="en-US" sz="2000" b="1">
                <a:solidFill>
                  <a:srgbClr val="007582"/>
                </a:solidFill>
                <a:latin typeface="Arial headings"/>
                <a:hlinkClick r:id="rId9">
                  <a:extLst>
                    <a:ext uri="{A12FA001-AC4F-418D-AE19-62706E023703}">
                      <ahyp:hlinkClr xmlns:ahyp="http://schemas.microsoft.com/office/drawing/2018/hyperlinkcolor" val="tx"/>
                    </a:ext>
                  </a:extLst>
                </a:hlinkClick>
              </a:rPr>
              <a:t>www.nylpi.org</a:t>
            </a:r>
            <a:r>
              <a:rPr lang="en-US" altLang="en-US" sz="2000" b="1">
                <a:solidFill>
                  <a:srgbClr val="007582"/>
                </a:solidFill>
                <a:latin typeface="Arial headings"/>
              </a:rPr>
              <a:t> </a:t>
            </a:r>
          </a:p>
          <a:p>
            <a:pPr algn="ctr" defTabSz="457200">
              <a:lnSpc>
                <a:spcPct val="150000"/>
              </a:lnSpc>
            </a:pPr>
            <a:r>
              <a:rPr lang="en-US" altLang="en-US" sz="2000" b="1">
                <a:solidFill>
                  <a:schemeClr val="accent4"/>
                </a:solidFill>
                <a:latin typeface="Arial headings"/>
              </a:rPr>
              <a:t>212-244-4664</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393075"/>
            <a:ext cx="9143999" cy="1359090"/>
          </a:xfrm>
        </p:spPr>
        <p:txBody>
          <a:bodyPr vert="horz" lIns="91440" tIns="45720" rIns="91440" bIns="45720" rtlCol="0" anchor="ctr">
            <a:normAutofit/>
          </a:bodyPr>
          <a:lstStyle/>
          <a:p>
            <a:pPr algn="ctr" defTabSz="457200"/>
            <a:r>
              <a:rPr lang="en-US" sz="3800" b="1">
                <a:solidFill>
                  <a:schemeClr val="bg1"/>
                </a:solidFill>
                <a:latin typeface="Arial headings"/>
              </a:rPr>
              <a:t>Who is involved in the </a:t>
            </a:r>
            <a:br>
              <a:rPr lang="en-US" sz="3800" b="1">
                <a:solidFill>
                  <a:schemeClr val="bg1"/>
                </a:solidFill>
                <a:latin typeface="Arial headings"/>
              </a:rPr>
            </a:br>
            <a:r>
              <a:rPr lang="en-US" sz="3800" b="1">
                <a:solidFill>
                  <a:schemeClr val="bg1"/>
                </a:solidFill>
                <a:latin typeface="Arial headings"/>
              </a:rPr>
              <a:t>Special Education process?</a:t>
            </a:r>
            <a:endParaRPr lang="en-US" sz="3800" b="1" i="1" kern="1200">
              <a:solidFill>
                <a:schemeClr val="bg1"/>
              </a:solidFill>
              <a:latin typeface="Arial headings"/>
            </a:endParaRPr>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74283"/>
            <a:ext cx="1016170" cy="494888"/>
          </a:xfrm>
          <a:prstGeom prst="rect">
            <a:avLst/>
          </a:prstGeom>
        </p:spPr>
      </p:pic>
      <p:sp>
        <p:nvSpPr>
          <p:cNvPr id="3" name="Slide Number Placeholder 2">
            <a:extLst>
              <a:ext uri="{FF2B5EF4-FFF2-40B4-BE49-F238E27FC236}">
                <a16:creationId xmlns:a16="http://schemas.microsoft.com/office/drawing/2014/main" id="{190A9320-BA95-9F62-3B58-784E5E8A27BB}"/>
              </a:ext>
            </a:extLst>
          </p:cNvPr>
          <p:cNvSpPr>
            <a:spLocks noGrp="1"/>
          </p:cNvSpPr>
          <p:nvPr>
            <p:ph type="sldNum" sz="quarter" idx="12"/>
          </p:nvPr>
        </p:nvSpPr>
        <p:spPr/>
        <p:txBody>
          <a:bodyPr/>
          <a:lstStyle/>
          <a:p>
            <a:fld id="{03F4D567-B7B4-473A-A858-9C3859BA076C}" type="slidenum">
              <a:rPr lang="en-US" smtClean="0"/>
              <a:t>10</a:t>
            </a:fld>
            <a:endParaRPr lang="en-US"/>
          </a:p>
        </p:txBody>
      </p:sp>
      <p:sp>
        <p:nvSpPr>
          <p:cNvPr id="9" name="TextBox 8">
            <a:extLst>
              <a:ext uri="{FF2B5EF4-FFF2-40B4-BE49-F238E27FC236}">
                <a16:creationId xmlns:a16="http://schemas.microsoft.com/office/drawing/2014/main" id="{301AE59E-73A5-9123-4928-B1B6EC2D2FB1}"/>
              </a:ext>
            </a:extLst>
          </p:cNvPr>
          <p:cNvSpPr txBox="1"/>
          <p:nvPr/>
        </p:nvSpPr>
        <p:spPr>
          <a:xfrm>
            <a:off x="1319742" y="2618440"/>
            <a:ext cx="6681258" cy="3190617"/>
          </a:xfrm>
          <a:prstGeom prst="rect">
            <a:avLst/>
          </a:prstGeom>
          <a:noFill/>
        </p:spPr>
        <p:txBody>
          <a:bodyPr wrap="square" rtlCol="0">
            <a:spAutoFit/>
          </a:bodyPr>
          <a:lstStyle/>
          <a:p>
            <a:pPr marL="342900" indent="-342900" algn="just">
              <a:spcBef>
                <a:spcPts val="1000"/>
              </a:spcBef>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The </a:t>
            </a:r>
            <a:r>
              <a:rPr lang="en-US" sz="1700" b="1">
                <a:solidFill>
                  <a:schemeClr val="accent4"/>
                </a:solidFill>
                <a:latin typeface="Arial" panose="020B0604020202020204" pitchFamily="34" charset="0"/>
                <a:cs typeface="Arial" panose="020B0604020202020204" pitchFamily="34" charset="0"/>
              </a:rPr>
              <a:t>IEP Team</a:t>
            </a:r>
            <a:r>
              <a:rPr lang="en-US" sz="1700">
                <a:solidFill>
                  <a:schemeClr val="accent4"/>
                </a:solidFill>
                <a:latin typeface="Arial" panose="020B0604020202020204" pitchFamily="34" charset="0"/>
                <a:cs typeface="Arial" panose="020B0604020202020204" pitchFamily="34" charset="0"/>
              </a:rPr>
              <a:t>, which includes:</a:t>
            </a:r>
            <a:endParaRPr lang="en-US" sz="1700">
              <a:solidFill>
                <a:schemeClr val="accent4"/>
              </a:solidFill>
              <a:latin typeface="Arial" panose="020B0604020202020204" pitchFamily="34" charset="0"/>
              <a:ea typeface="+mj-ea"/>
              <a:cs typeface="Arial" panose="020B0604020202020204" pitchFamily="34" charset="0"/>
            </a:endParaRPr>
          </a:p>
          <a:p>
            <a:pPr marL="800100" lvl="1" indent="-342900" algn="just">
              <a:spcBef>
                <a:spcPts val="1000"/>
              </a:spcBef>
              <a:buClr>
                <a:schemeClr val="bg2"/>
              </a:buClr>
              <a:buFont typeface="Wingdings" panose="05000000000000000000" pitchFamily="2" charset="2"/>
              <a:buChar char="v"/>
              <a:defRPr/>
            </a:pPr>
            <a:r>
              <a:rPr lang="en-US" sz="1700" b="1">
                <a:solidFill>
                  <a:schemeClr val="accent4"/>
                </a:solidFill>
                <a:latin typeface="Arial" panose="020B0604020202020204" pitchFamily="34" charset="0"/>
                <a:ea typeface="+mj-ea"/>
                <a:cs typeface="Arial" panose="020B0604020202020204" pitchFamily="34" charset="0"/>
              </a:rPr>
              <a:t>The parent and/or legal guardian</a:t>
            </a:r>
            <a:r>
              <a:rPr lang="en-US" sz="1700">
                <a:solidFill>
                  <a:schemeClr val="accent4"/>
                </a:solidFill>
                <a:latin typeface="Arial" panose="020B0604020202020204" pitchFamily="34" charset="0"/>
                <a:ea typeface="+mj-ea"/>
                <a:cs typeface="Arial" panose="020B0604020202020204" pitchFamily="34" charset="0"/>
              </a:rPr>
              <a:t>, </a:t>
            </a:r>
          </a:p>
          <a:p>
            <a:pPr marL="800100" lvl="1" indent="-342900" algn="just">
              <a:spcBef>
                <a:spcPts val="1000"/>
              </a:spcBef>
              <a:buClr>
                <a:schemeClr val="bg2"/>
              </a:buClr>
              <a:buFont typeface="Wingdings" panose="05000000000000000000" pitchFamily="2" charset="2"/>
              <a:buChar char="v"/>
              <a:defRPr/>
            </a:pPr>
            <a:r>
              <a:rPr lang="en-US" sz="1700" b="1">
                <a:solidFill>
                  <a:schemeClr val="accent4"/>
                </a:solidFill>
                <a:latin typeface="Arial" panose="020B0604020202020204" pitchFamily="34" charset="0"/>
                <a:ea typeface="+mj-ea"/>
                <a:cs typeface="Arial" panose="020B0604020202020204" pitchFamily="34" charset="0"/>
              </a:rPr>
              <a:t>the child </a:t>
            </a:r>
            <a:r>
              <a:rPr lang="en-US" sz="1700">
                <a:solidFill>
                  <a:schemeClr val="accent4"/>
                </a:solidFill>
                <a:latin typeface="Arial" panose="020B0604020202020204" pitchFamily="34" charset="0"/>
                <a:ea typeface="+mj-ea"/>
                <a:cs typeface="Arial" panose="020B0604020202020204" pitchFamily="34" charset="0"/>
              </a:rPr>
              <a:t>(if appropriate), AND</a:t>
            </a:r>
          </a:p>
          <a:p>
            <a:pPr marL="800100" lvl="1" indent="-342900" algn="just">
              <a:spcBef>
                <a:spcPts val="1000"/>
              </a:spcBef>
              <a:buClr>
                <a:schemeClr val="bg2"/>
              </a:buClr>
              <a:buFont typeface="Wingdings" panose="05000000000000000000" pitchFamily="2" charset="2"/>
              <a:buChar char="v"/>
              <a:defRPr/>
            </a:pPr>
            <a:r>
              <a:rPr lang="en-US" sz="1700" b="1">
                <a:solidFill>
                  <a:schemeClr val="accent4"/>
                </a:solidFill>
                <a:latin typeface="Arial" panose="020B0604020202020204" pitchFamily="34" charset="0"/>
                <a:ea typeface="+mj-ea"/>
                <a:cs typeface="Arial" panose="020B0604020202020204" pitchFamily="34" charset="0"/>
              </a:rPr>
              <a:t>School-based support team</a:t>
            </a:r>
            <a:r>
              <a:rPr lang="en-US" sz="1700">
                <a:solidFill>
                  <a:schemeClr val="accent4"/>
                </a:solidFill>
                <a:latin typeface="Arial" panose="020B0604020202020204" pitchFamily="34" charset="0"/>
                <a:ea typeface="+mj-ea"/>
                <a:cs typeface="Arial" panose="020B0604020202020204" pitchFamily="34" charset="0"/>
              </a:rPr>
              <a:t>, the </a:t>
            </a:r>
            <a:r>
              <a:rPr lang="en-US" sz="1700" b="1">
                <a:solidFill>
                  <a:schemeClr val="accent4"/>
                </a:solidFill>
                <a:latin typeface="Arial" panose="020B0604020202020204" pitchFamily="34" charset="0"/>
                <a:ea typeface="+mj-ea"/>
                <a:cs typeface="Arial" panose="020B0604020202020204" pitchFamily="34" charset="0"/>
              </a:rPr>
              <a:t>District-level representative</a:t>
            </a:r>
            <a:r>
              <a:rPr lang="en-US" sz="1700">
                <a:solidFill>
                  <a:schemeClr val="accent4"/>
                </a:solidFill>
                <a:latin typeface="Arial" panose="020B0604020202020204" pitchFamily="34" charset="0"/>
                <a:ea typeface="+mj-ea"/>
                <a:cs typeface="Arial" panose="020B0604020202020204" pitchFamily="34" charset="0"/>
              </a:rPr>
              <a:t>, OR</a:t>
            </a:r>
          </a:p>
          <a:p>
            <a:pPr marL="800100" lvl="1" indent="-342900" algn="just">
              <a:spcBef>
                <a:spcPts val="1000"/>
              </a:spcBef>
              <a:buClr>
                <a:schemeClr val="bg2"/>
              </a:buClr>
              <a:buFont typeface="Wingdings" panose="05000000000000000000" pitchFamily="2" charset="2"/>
              <a:buChar char="v"/>
              <a:defRPr/>
            </a:pPr>
            <a:r>
              <a:rPr lang="en-US" sz="1700" b="1">
                <a:solidFill>
                  <a:schemeClr val="accent4"/>
                </a:solidFill>
                <a:latin typeface="Arial" panose="020B0604020202020204" pitchFamily="34" charset="0"/>
                <a:ea typeface="+mj-ea"/>
                <a:cs typeface="Arial" panose="020B0604020202020204" pitchFamily="34" charset="0"/>
              </a:rPr>
              <a:t>The Committee on Special Education (CSE): </a:t>
            </a:r>
            <a:r>
              <a:rPr lang="en-US" sz="1700">
                <a:solidFill>
                  <a:schemeClr val="accent4"/>
                </a:solidFill>
                <a:latin typeface="Arial" panose="020B0604020202020204" pitchFamily="34" charset="0"/>
                <a:ea typeface="+mj-ea"/>
                <a:cs typeface="Arial" panose="020B0604020202020204" pitchFamily="34" charset="0"/>
              </a:rPr>
              <a:t>for students in non-public and charter schools as well as students on home instruction</a:t>
            </a:r>
          </a:p>
          <a:p>
            <a:endParaRPr lang="en-US" sz="1600">
              <a:solidFill>
                <a:schemeClr val="accent4"/>
              </a:solidFill>
              <a:latin typeface="Arial" panose="020B0604020202020204" pitchFamily="34" charset="0"/>
              <a:cs typeface="Arial" panose="020B0604020202020204" pitchFamily="34" charset="0"/>
            </a:endParaRPr>
          </a:p>
          <a:p>
            <a:endParaRPr lang="en-US" sz="16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87648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1" y="379378"/>
            <a:ext cx="9143999" cy="1320663"/>
          </a:xfrm>
        </p:spPr>
        <p:txBody>
          <a:bodyPr anchor="ctr">
            <a:noAutofit/>
          </a:bodyPr>
          <a:lstStyle/>
          <a:p>
            <a:pPr algn="ctr"/>
            <a:r>
              <a:rPr lang="en-US" sz="3800" b="1">
                <a:solidFill>
                  <a:schemeClr val="bg1"/>
                </a:solidFill>
                <a:latin typeface="Arial headings"/>
              </a:rPr>
              <a:t>What does the Special </a:t>
            </a:r>
            <a:br>
              <a:rPr lang="en-US" sz="3800" b="1">
                <a:solidFill>
                  <a:schemeClr val="bg1"/>
                </a:solidFill>
                <a:latin typeface="Arial headings"/>
              </a:rPr>
            </a:br>
            <a:r>
              <a:rPr lang="en-US" sz="3800" b="1">
                <a:solidFill>
                  <a:schemeClr val="bg1"/>
                </a:solidFill>
                <a:latin typeface="Arial headings"/>
              </a:rPr>
              <a:t>Education process look like?</a:t>
            </a:r>
            <a:endParaRPr lang="en-US" altLang="en-US" sz="3800" b="1">
              <a:solidFill>
                <a:schemeClr val="bg1"/>
              </a:solidFill>
              <a:latin typeface="Arial headings"/>
            </a:endParaRPr>
          </a:p>
        </p:txBody>
      </p:sp>
      <p:pic>
        <p:nvPicPr>
          <p:cNvPr id="3" name="Picture 2" descr="Text&#10;&#10;Description automatically generated with medium confidence">
            <a:extLst>
              <a:ext uri="{FF2B5EF4-FFF2-40B4-BE49-F238E27FC236}">
                <a16:creationId xmlns:a16="http://schemas.microsoft.com/office/drawing/2014/main" id="{47FDA5C7-81D5-7D7A-6AF6-C99397CE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Slide Number Placeholder 3">
            <a:extLst>
              <a:ext uri="{FF2B5EF4-FFF2-40B4-BE49-F238E27FC236}">
                <a16:creationId xmlns:a16="http://schemas.microsoft.com/office/drawing/2014/main" id="{D0E175A5-D1BA-DC24-DF4A-40CB34D0D569}"/>
              </a:ext>
            </a:extLst>
          </p:cNvPr>
          <p:cNvSpPr>
            <a:spLocks noGrp="1"/>
          </p:cNvSpPr>
          <p:nvPr>
            <p:ph type="sldNum" sz="quarter" idx="12"/>
          </p:nvPr>
        </p:nvSpPr>
        <p:spPr/>
        <p:txBody>
          <a:bodyPr/>
          <a:lstStyle/>
          <a:p>
            <a:fld id="{03F4D567-B7B4-473A-A858-9C3859BA076C}" type="slidenum">
              <a:rPr lang="en-US" smtClean="0"/>
              <a:t>11</a:t>
            </a:fld>
            <a:endParaRPr lang="en-US"/>
          </a:p>
        </p:txBody>
      </p:sp>
      <p:sp>
        <p:nvSpPr>
          <p:cNvPr id="5" name="TextBox 4">
            <a:extLst>
              <a:ext uri="{FF2B5EF4-FFF2-40B4-BE49-F238E27FC236}">
                <a16:creationId xmlns:a16="http://schemas.microsoft.com/office/drawing/2014/main" id="{8E01CB8C-B06B-4537-C51A-CEC49F55E13A}"/>
              </a:ext>
            </a:extLst>
          </p:cNvPr>
          <p:cNvSpPr txBox="1"/>
          <p:nvPr/>
        </p:nvSpPr>
        <p:spPr>
          <a:xfrm>
            <a:off x="1319742" y="2566226"/>
            <a:ext cx="6681258" cy="3985706"/>
          </a:xfrm>
          <a:prstGeom prst="rect">
            <a:avLst/>
          </a:prstGeom>
          <a:noFill/>
        </p:spPr>
        <p:txBody>
          <a:bodyPr wrap="square" rtlCol="0">
            <a:spAutoFit/>
          </a:bodyPr>
          <a:lstStyle/>
          <a:p>
            <a:pPr marL="342900" indent="-342900" algn="just">
              <a:spcBef>
                <a:spcPts val="1000"/>
              </a:spcBef>
              <a:buClr>
                <a:schemeClr val="bg2"/>
              </a:buClr>
              <a:buFont typeface="Wingdings" panose="05000000000000000000" pitchFamily="2" charset="2"/>
              <a:buChar char="v"/>
            </a:pPr>
            <a:r>
              <a:rPr lang="en-US" sz="1700">
                <a:solidFill>
                  <a:schemeClr val="accent4"/>
                </a:solidFill>
                <a:latin typeface="Arial" panose="020B0604020202020204" pitchFamily="34" charset="0"/>
                <a:cs typeface="Arial" panose="020B0604020202020204" pitchFamily="34" charset="0"/>
              </a:rPr>
              <a:t>In order for a student to receive special education services in New York City, the Department of Education (DOE) must go through six basic steps: </a:t>
            </a:r>
          </a:p>
          <a:p>
            <a:pPr marL="800100" lvl="1" indent="-342900" algn="just">
              <a:spcBef>
                <a:spcPts val="1000"/>
              </a:spcBef>
              <a:buClr>
                <a:schemeClr val="bg2"/>
              </a:buClr>
              <a:buFont typeface="Wingdings" panose="05000000000000000000" pitchFamily="2" charset="2"/>
              <a:buChar char="v"/>
            </a:pPr>
            <a:r>
              <a:rPr lang="en-US" sz="1700">
                <a:solidFill>
                  <a:schemeClr val="accent4"/>
                </a:solidFill>
                <a:latin typeface="Arial" panose="020B0604020202020204" pitchFamily="34" charset="0"/>
                <a:cs typeface="Arial" panose="020B0604020202020204" pitchFamily="34" charset="0"/>
              </a:rPr>
              <a:t>Location/Identification</a:t>
            </a:r>
          </a:p>
          <a:p>
            <a:pPr marL="800100" lvl="1" indent="-342900" algn="just">
              <a:spcBef>
                <a:spcPts val="1000"/>
              </a:spcBef>
              <a:buClr>
                <a:schemeClr val="bg2"/>
              </a:buClr>
              <a:buFont typeface="Wingdings" panose="05000000000000000000" pitchFamily="2" charset="2"/>
              <a:buChar char="v"/>
            </a:pPr>
            <a:r>
              <a:rPr lang="en-US" sz="1700">
                <a:solidFill>
                  <a:schemeClr val="accent4"/>
                </a:solidFill>
                <a:latin typeface="Arial" panose="020B0604020202020204" pitchFamily="34" charset="0"/>
                <a:cs typeface="Arial" panose="020B0604020202020204" pitchFamily="34" charset="0"/>
              </a:rPr>
              <a:t>Referral and Consent</a:t>
            </a:r>
          </a:p>
          <a:p>
            <a:pPr marL="800100" lvl="1" indent="-342900" algn="just">
              <a:spcBef>
                <a:spcPts val="1000"/>
              </a:spcBef>
              <a:buClr>
                <a:schemeClr val="bg2"/>
              </a:buClr>
              <a:buFont typeface="Wingdings" panose="05000000000000000000" pitchFamily="2" charset="2"/>
              <a:buChar char="v"/>
            </a:pPr>
            <a:r>
              <a:rPr lang="en-US" sz="1700">
                <a:solidFill>
                  <a:schemeClr val="accent4"/>
                </a:solidFill>
                <a:latin typeface="Arial" panose="020B0604020202020204" pitchFamily="34" charset="0"/>
                <a:cs typeface="Arial" panose="020B0604020202020204" pitchFamily="34" charset="0"/>
              </a:rPr>
              <a:t>Evaluation</a:t>
            </a:r>
          </a:p>
          <a:p>
            <a:pPr marL="800100" lvl="1" indent="-342900" algn="just">
              <a:spcBef>
                <a:spcPts val="1000"/>
              </a:spcBef>
              <a:buClr>
                <a:schemeClr val="bg2"/>
              </a:buClr>
              <a:buFont typeface="Wingdings" panose="05000000000000000000" pitchFamily="2" charset="2"/>
              <a:buChar char="v"/>
            </a:pPr>
            <a:r>
              <a:rPr lang="en-US" sz="1700">
                <a:solidFill>
                  <a:schemeClr val="accent4"/>
                </a:solidFill>
                <a:latin typeface="Arial" panose="020B0604020202020204" pitchFamily="34" charset="0"/>
                <a:cs typeface="Arial" panose="020B0604020202020204" pitchFamily="34" charset="0"/>
              </a:rPr>
              <a:t>Eligibility Determination</a:t>
            </a:r>
          </a:p>
          <a:p>
            <a:pPr marL="800100" lvl="1" indent="-342900" algn="just">
              <a:spcBef>
                <a:spcPts val="1000"/>
              </a:spcBef>
              <a:buClr>
                <a:schemeClr val="bg2"/>
              </a:buClr>
              <a:buFont typeface="Wingdings" panose="05000000000000000000" pitchFamily="2" charset="2"/>
              <a:buChar char="v"/>
            </a:pPr>
            <a:r>
              <a:rPr lang="en-US" sz="1700">
                <a:solidFill>
                  <a:schemeClr val="accent4"/>
                </a:solidFill>
                <a:latin typeface="Arial" panose="020B0604020202020204" pitchFamily="34" charset="0"/>
                <a:cs typeface="Arial" panose="020B0604020202020204" pitchFamily="34" charset="0"/>
              </a:rPr>
              <a:t>IEP Development </a:t>
            </a:r>
          </a:p>
          <a:p>
            <a:pPr marL="800100" lvl="1" indent="-342900" algn="just">
              <a:spcBef>
                <a:spcPts val="1000"/>
              </a:spcBef>
              <a:buClr>
                <a:schemeClr val="bg2"/>
              </a:buClr>
              <a:buFont typeface="Wingdings" panose="05000000000000000000" pitchFamily="2" charset="2"/>
              <a:buChar char="v"/>
            </a:pPr>
            <a:r>
              <a:rPr lang="en-US" sz="1700">
                <a:solidFill>
                  <a:schemeClr val="accent4"/>
                </a:solidFill>
                <a:latin typeface="Arial" panose="020B0604020202020204" pitchFamily="34" charset="0"/>
                <a:cs typeface="Arial" panose="020B0604020202020204" pitchFamily="34" charset="0"/>
              </a:rPr>
              <a:t>Placement and Service </a:t>
            </a:r>
          </a:p>
          <a:p>
            <a:pPr lvl="1"/>
            <a:endParaRPr lang="en-US"/>
          </a:p>
          <a:p>
            <a:endParaRPr lang="en-US" sz="1600">
              <a:solidFill>
                <a:schemeClr val="accent4"/>
              </a:solidFill>
              <a:latin typeface="Arial" panose="020B0604020202020204" pitchFamily="34" charset="0"/>
              <a:cs typeface="Arial" panose="020B0604020202020204" pitchFamily="34" charset="0"/>
            </a:endParaRPr>
          </a:p>
          <a:p>
            <a:endParaRPr lang="en-US" sz="16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06493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330" name="Rectangle 1131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33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7170" name="Rectangle 11">
            <a:extLst>
              <a:ext uri="{FF2B5EF4-FFF2-40B4-BE49-F238E27FC236}">
                <a16:creationId xmlns:a16="http://schemas.microsoft.com/office/drawing/2014/main" id="{5CB316EE-6965-02EA-A552-6F20C393DA2C}"/>
              </a:ext>
            </a:extLst>
          </p:cNvPr>
          <p:cNvSpPr>
            <a:spLocks noGrp="1" noChangeArrowheads="1"/>
          </p:cNvSpPr>
          <p:nvPr>
            <p:ph type="title"/>
          </p:nvPr>
        </p:nvSpPr>
        <p:spPr>
          <a:xfrm>
            <a:off x="1" y="428017"/>
            <a:ext cx="9143999" cy="1288319"/>
          </a:xfrm>
        </p:spPr>
        <p:txBody>
          <a:bodyPr anchor="ctr">
            <a:noAutofit/>
          </a:bodyPr>
          <a:lstStyle/>
          <a:p>
            <a:pPr algn="ctr" eaLnBrk="1" hangingPunct="1">
              <a:defRPr/>
            </a:pPr>
            <a:r>
              <a:rPr lang="en-US" altLang="en-US" sz="3600" b="1">
                <a:solidFill>
                  <a:schemeClr val="bg1"/>
                </a:solidFill>
                <a:latin typeface="Arial headings"/>
                <a:cs typeface="Times New Roman" panose="02020603050405020304" pitchFamily="18" charset="0"/>
              </a:rPr>
              <a:t>What are the different </a:t>
            </a:r>
            <a:br>
              <a:rPr lang="en-US" altLang="en-US" sz="3600" b="1">
                <a:solidFill>
                  <a:schemeClr val="bg1"/>
                </a:solidFill>
                <a:latin typeface="Arial headings"/>
                <a:cs typeface="Times New Roman" panose="02020603050405020304" pitchFamily="18" charset="0"/>
              </a:rPr>
            </a:br>
            <a:r>
              <a:rPr lang="en-US" altLang="en-US" sz="3600" b="1">
                <a:solidFill>
                  <a:schemeClr val="bg1"/>
                </a:solidFill>
                <a:latin typeface="Arial headings"/>
                <a:cs typeface="Times New Roman" panose="02020603050405020304" pitchFamily="18" charset="0"/>
              </a:rPr>
              <a:t>“systems” where a child can </a:t>
            </a:r>
            <a:br>
              <a:rPr lang="en-US" altLang="en-US" sz="3600" b="1">
                <a:solidFill>
                  <a:schemeClr val="bg1"/>
                </a:solidFill>
                <a:latin typeface="Arial headings"/>
                <a:cs typeface="Times New Roman" panose="02020603050405020304" pitchFamily="18" charset="0"/>
              </a:rPr>
            </a:br>
            <a:r>
              <a:rPr lang="en-US" altLang="en-US" sz="3600" b="1">
                <a:solidFill>
                  <a:schemeClr val="bg1"/>
                </a:solidFill>
                <a:latin typeface="Arial headings"/>
                <a:cs typeface="Times New Roman" panose="02020603050405020304" pitchFamily="18" charset="0"/>
              </a:rPr>
              <a:t>receive special education?</a:t>
            </a:r>
          </a:p>
        </p:txBody>
      </p:sp>
      <p:sp>
        <p:nvSpPr>
          <p:cNvPr id="11332" name="Rectangle 1131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333" name="Freeform: Shape 11321">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pic>
        <p:nvPicPr>
          <p:cNvPr id="2" name="Picture 1" descr="Text&#10;&#10;Description automatically generated with medium confidence">
            <a:extLst>
              <a:ext uri="{FF2B5EF4-FFF2-40B4-BE49-F238E27FC236}">
                <a16:creationId xmlns:a16="http://schemas.microsoft.com/office/drawing/2014/main" id="{A6663272-AD59-C1D5-BF33-8AF434941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639" y="6474665"/>
            <a:ext cx="696466" cy="339188"/>
          </a:xfrm>
          <a:prstGeom prst="rect">
            <a:avLst/>
          </a:prstGeom>
        </p:spPr>
      </p:pic>
      <p:sp>
        <p:nvSpPr>
          <p:cNvPr id="5" name="Slide Number Placeholder 4">
            <a:extLst>
              <a:ext uri="{FF2B5EF4-FFF2-40B4-BE49-F238E27FC236}">
                <a16:creationId xmlns:a16="http://schemas.microsoft.com/office/drawing/2014/main" id="{6E4B3280-A908-39B6-390E-A5EEB4640AB7}"/>
              </a:ext>
            </a:extLst>
          </p:cNvPr>
          <p:cNvSpPr>
            <a:spLocks noGrp="1"/>
          </p:cNvSpPr>
          <p:nvPr>
            <p:ph type="sldNum" sz="quarter" idx="12"/>
          </p:nvPr>
        </p:nvSpPr>
        <p:spPr/>
        <p:txBody>
          <a:bodyPr/>
          <a:lstStyle/>
          <a:p>
            <a:fld id="{03F4D567-B7B4-473A-A858-9C3859BA076C}" type="slidenum">
              <a:rPr lang="en-US" smtClean="0"/>
              <a:t>12</a:t>
            </a:fld>
            <a:endParaRPr lang="en-US"/>
          </a:p>
        </p:txBody>
      </p:sp>
      <p:sp>
        <p:nvSpPr>
          <p:cNvPr id="8" name="TextBox 7">
            <a:extLst>
              <a:ext uri="{FF2B5EF4-FFF2-40B4-BE49-F238E27FC236}">
                <a16:creationId xmlns:a16="http://schemas.microsoft.com/office/drawing/2014/main" id="{495B1D4D-DD5B-101F-E380-78EADBF0C2AB}"/>
              </a:ext>
            </a:extLst>
          </p:cNvPr>
          <p:cNvSpPr txBox="1"/>
          <p:nvPr/>
        </p:nvSpPr>
        <p:spPr>
          <a:xfrm>
            <a:off x="1484386" y="2388447"/>
            <a:ext cx="6171411" cy="1523494"/>
          </a:xfrm>
          <a:prstGeom prst="rect">
            <a:avLst/>
          </a:prstGeom>
          <a:solidFill>
            <a:srgbClr val="FDFDFD"/>
          </a:solidFill>
          <a:ln>
            <a:solidFill>
              <a:schemeClr val="accent1"/>
            </a:solidFill>
          </a:ln>
        </p:spPr>
        <p:txBody>
          <a:bodyPr wrap="square" rtlCol="0">
            <a:spAutoFit/>
          </a:bodyPr>
          <a:lstStyle/>
          <a:p>
            <a:pPr marL="342900" indent="-342900">
              <a:spcBef>
                <a:spcPts val="1000"/>
              </a:spcBef>
              <a:buFont typeface="+mj-lt"/>
              <a:buAutoNum type="arabicPeriod"/>
            </a:pPr>
            <a:r>
              <a:rPr lang="en-US" sz="2000" b="1">
                <a:solidFill>
                  <a:srgbClr val="8C2233"/>
                </a:solidFill>
                <a:latin typeface="Arial" panose="020B0604020202020204" pitchFamily="34" charset="0"/>
                <a:cs typeface="Arial" panose="020B0604020202020204" pitchFamily="34" charset="0"/>
              </a:rPr>
              <a:t>Public</a:t>
            </a:r>
          </a:p>
          <a:p>
            <a:pPr marL="342900" indent="-342900">
              <a:spcBef>
                <a:spcPts val="1000"/>
              </a:spcBef>
              <a:buClr>
                <a:schemeClr val="bg2"/>
              </a:buClr>
              <a:buFont typeface="Wingdings" panose="05000000000000000000" pitchFamily="2" charset="2"/>
              <a:buChar char="v"/>
              <a:defRPr/>
            </a:pPr>
            <a:r>
              <a:rPr lang="en-US" sz="1600" b="1" u="sng">
                <a:solidFill>
                  <a:srgbClr val="0075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NYC Department of Education (DOE): District Schools</a:t>
            </a:r>
            <a:endParaRPr lang="en-US" sz="1600" b="1" u="sng">
              <a:solidFill>
                <a:srgbClr val="007582"/>
              </a:solidFill>
              <a:latin typeface="Arial" panose="020B0604020202020204" pitchFamily="34" charset="0"/>
              <a:cs typeface="Arial" panose="020B0604020202020204" pitchFamily="34" charset="0"/>
            </a:endParaRPr>
          </a:p>
          <a:p>
            <a:pPr marL="342900" indent="-342900">
              <a:spcBef>
                <a:spcPts val="1000"/>
              </a:spcBef>
              <a:buClr>
                <a:schemeClr val="bg2"/>
              </a:buClr>
              <a:buFont typeface="Wingdings" panose="05000000000000000000" pitchFamily="2" charset="2"/>
              <a:buChar char="v"/>
              <a:defRPr/>
            </a:pPr>
            <a:r>
              <a:rPr lang="en-US" sz="1600" b="1">
                <a:solidFill>
                  <a:srgbClr val="00758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NYC DOE: District 75 &amp; The Hospital School Programs </a:t>
            </a:r>
            <a:endParaRPr lang="en-US" sz="1600" b="1">
              <a:solidFill>
                <a:srgbClr val="007582"/>
              </a:solidFill>
              <a:latin typeface="Arial" panose="020B0604020202020204" pitchFamily="34" charset="0"/>
              <a:cs typeface="Arial" panose="020B0604020202020204" pitchFamily="34" charset="0"/>
            </a:endParaRPr>
          </a:p>
          <a:p>
            <a:pPr marL="342900" indent="-342900">
              <a:spcBef>
                <a:spcPts val="1000"/>
              </a:spcBef>
              <a:buClr>
                <a:schemeClr val="bg2"/>
              </a:buClr>
              <a:buFont typeface="Wingdings" panose="05000000000000000000" pitchFamily="2" charset="2"/>
              <a:buChar char="v"/>
              <a:defRPr/>
            </a:pPr>
            <a:r>
              <a:rPr lang="en-US" sz="1600" b="1">
                <a:solidFill>
                  <a:srgbClr val="00758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NYC DOE: District 79</a:t>
            </a:r>
            <a:endParaRPr lang="en-US" sz="1400" u="sng">
              <a:solidFill>
                <a:srgbClr val="007582"/>
              </a:solidFill>
              <a:latin typeface="Arial" panose="020B0604020202020204" pitchFamily="34" charset="0"/>
              <a:ea typeface="+mn-lt"/>
              <a:cs typeface="Arial" panose="020B0604020202020204" pitchFamily="34" charset="0"/>
            </a:endParaRPr>
          </a:p>
        </p:txBody>
      </p:sp>
      <p:sp>
        <p:nvSpPr>
          <p:cNvPr id="12" name="TextBox 11">
            <a:extLst>
              <a:ext uri="{FF2B5EF4-FFF2-40B4-BE49-F238E27FC236}">
                <a16:creationId xmlns:a16="http://schemas.microsoft.com/office/drawing/2014/main" id="{925C39E8-CBE9-0B13-74B4-BFC443031E2F}"/>
              </a:ext>
            </a:extLst>
          </p:cNvPr>
          <p:cNvSpPr txBox="1"/>
          <p:nvPr/>
        </p:nvSpPr>
        <p:spPr>
          <a:xfrm>
            <a:off x="1484386" y="4043723"/>
            <a:ext cx="6171411" cy="774571"/>
          </a:xfrm>
          <a:prstGeom prst="rect">
            <a:avLst/>
          </a:prstGeom>
          <a:solidFill>
            <a:srgbClr val="FDFDFD"/>
          </a:solidFill>
          <a:ln>
            <a:solidFill>
              <a:srgbClr val="8C2233"/>
            </a:solidFill>
          </a:ln>
        </p:spPr>
        <p:txBody>
          <a:bodyPr wrap="square" rtlCol="0">
            <a:spAutoFit/>
          </a:bodyPr>
          <a:lstStyle/>
          <a:p>
            <a:pPr marL="342900" indent="-342900">
              <a:spcBef>
                <a:spcPts val="1000"/>
              </a:spcBef>
              <a:buFont typeface="+mj-lt"/>
              <a:buAutoNum type="arabicPeriod" startAt="2"/>
            </a:pPr>
            <a:r>
              <a:rPr lang="en-US" sz="2000" b="1">
                <a:solidFill>
                  <a:srgbClr val="8C2233"/>
                </a:solidFill>
                <a:latin typeface="Arial" panose="020B0604020202020204" pitchFamily="34" charset="0"/>
                <a:cs typeface="Arial" panose="020B0604020202020204" pitchFamily="34" charset="0"/>
              </a:rPr>
              <a:t>Charter </a:t>
            </a:r>
          </a:p>
          <a:p>
            <a:pPr marL="342900" indent="-342900">
              <a:spcBef>
                <a:spcPts val="1000"/>
              </a:spcBef>
              <a:buClr>
                <a:schemeClr val="bg2"/>
              </a:buClr>
              <a:buFont typeface="Wingdings" panose="05000000000000000000" pitchFamily="2" charset="2"/>
              <a:buChar char="v"/>
              <a:defRPr/>
            </a:pPr>
            <a:r>
              <a:rPr lang="en-US" sz="1600" b="1" u="sng">
                <a:solidFill>
                  <a:srgbClr val="007582"/>
                </a:solidFill>
                <a:latin typeface="Arial" panose="020B0604020202020204" pitchFamily="34" charset="0"/>
                <a:ea typeface="+mn-lt"/>
                <a:cs typeface="Arial" panose="020B0604020202020204" pitchFamily="34" charset="0"/>
                <a:hlinkClick r:id="rId7">
                  <a:extLst>
                    <a:ext uri="{A12FA001-AC4F-418D-AE19-62706E023703}">
                      <ahyp:hlinkClr xmlns:ahyp="http://schemas.microsoft.com/office/drawing/2018/hyperlinkcolor" val="tx"/>
                    </a:ext>
                  </a:extLst>
                </a:hlinkClick>
              </a:rPr>
              <a:t>NYC DOE: Other Educational Settings</a:t>
            </a:r>
          </a:p>
        </p:txBody>
      </p:sp>
      <p:sp>
        <p:nvSpPr>
          <p:cNvPr id="13" name="TextBox 12">
            <a:extLst>
              <a:ext uri="{FF2B5EF4-FFF2-40B4-BE49-F238E27FC236}">
                <a16:creationId xmlns:a16="http://schemas.microsoft.com/office/drawing/2014/main" id="{32893293-4DF8-AF0B-BCE6-3A88386CCB1B}"/>
              </a:ext>
            </a:extLst>
          </p:cNvPr>
          <p:cNvSpPr txBox="1"/>
          <p:nvPr/>
        </p:nvSpPr>
        <p:spPr>
          <a:xfrm>
            <a:off x="1484386" y="4919298"/>
            <a:ext cx="6171411" cy="1523494"/>
          </a:xfrm>
          <a:prstGeom prst="rect">
            <a:avLst/>
          </a:prstGeom>
          <a:solidFill>
            <a:schemeClr val="bg1"/>
          </a:solidFill>
          <a:ln>
            <a:solidFill>
              <a:srgbClr val="8C2233"/>
            </a:solidFill>
          </a:ln>
        </p:spPr>
        <p:txBody>
          <a:bodyPr wrap="square" rtlCol="0">
            <a:spAutoFit/>
          </a:bodyPr>
          <a:lstStyle/>
          <a:p>
            <a:pPr marL="342900" indent="-342900" algn="just">
              <a:spcBef>
                <a:spcPts val="1000"/>
              </a:spcBef>
              <a:buFont typeface="+mj-lt"/>
              <a:buAutoNum type="arabicPeriod" startAt="3"/>
            </a:pPr>
            <a:r>
              <a:rPr lang="en-US" sz="2000" b="1">
                <a:solidFill>
                  <a:srgbClr val="8C2233"/>
                </a:solidFill>
                <a:latin typeface="Arial" panose="020B0604020202020204" pitchFamily="34" charset="0"/>
                <a:cs typeface="Arial" panose="020B0604020202020204" pitchFamily="34" charset="0"/>
              </a:rPr>
              <a:t>Non-public </a:t>
            </a:r>
            <a:endParaRPr lang="en-US" sz="2000">
              <a:solidFill>
                <a:srgbClr val="8C2233"/>
              </a:solidFill>
              <a:latin typeface="Arial" panose="020B0604020202020204" pitchFamily="34" charset="0"/>
              <a:cs typeface="Arial" panose="020B0604020202020204" pitchFamily="34" charset="0"/>
            </a:endParaRPr>
          </a:p>
          <a:p>
            <a:pPr marL="342900" indent="-342900" algn="just">
              <a:spcBef>
                <a:spcPts val="1000"/>
              </a:spcBef>
              <a:buClr>
                <a:schemeClr val="bg2"/>
              </a:buClr>
              <a:buFont typeface="Wingdings" panose="05000000000000000000" pitchFamily="2" charset="2"/>
              <a:buChar char="v"/>
              <a:defRPr/>
            </a:pPr>
            <a:r>
              <a:rPr lang="en-US" sz="1600" b="1" u="sng">
                <a:solidFill>
                  <a:srgbClr val="007582"/>
                </a:solidFill>
                <a:latin typeface="Arial" panose="020B0604020202020204" pitchFamily="34" charset="0"/>
                <a:ea typeface="+mn-lt"/>
                <a:cs typeface="Arial" panose="020B0604020202020204" pitchFamily="34" charset="0"/>
                <a:hlinkClick r:id="rId7">
                  <a:extLst>
                    <a:ext uri="{A12FA001-AC4F-418D-AE19-62706E023703}">
                      <ahyp:hlinkClr xmlns:ahyp="http://schemas.microsoft.com/office/drawing/2018/hyperlinkcolor" val="tx"/>
                    </a:ext>
                  </a:extLst>
                </a:hlinkClick>
              </a:rPr>
              <a:t>NYC DOE: Other Educational Settings</a:t>
            </a:r>
            <a:endParaRPr lang="en-US" sz="1600" b="1" u="sng">
              <a:solidFill>
                <a:srgbClr val="007582"/>
              </a:solidFill>
              <a:latin typeface="Arial" panose="020B0604020202020204" pitchFamily="34" charset="0"/>
              <a:cs typeface="Arial" panose="020B0604020202020204" pitchFamily="34" charset="0"/>
            </a:endParaRPr>
          </a:p>
          <a:p>
            <a:pPr marL="342900" indent="-342900" algn="just">
              <a:spcBef>
                <a:spcPts val="1000"/>
              </a:spcBef>
              <a:buClr>
                <a:schemeClr val="bg2"/>
              </a:buClr>
              <a:buFont typeface="Wingdings" panose="05000000000000000000" pitchFamily="2" charset="2"/>
              <a:buChar char="v"/>
              <a:defRPr/>
            </a:pPr>
            <a:r>
              <a:rPr lang="en-US" sz="1600" b="1">
                <a:solidFill>
                  <a:srgbClr val="00758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NYC DOE: Central Based Support Team</a:t>
            </a:r>
            <a:endParaRPr lang="en-US" sz="1600" b="1">
              <a:solidFill>
                <a:srgbClr val="007582"/>
              </a:solidFill>
              <a:latin typeface="Arial" panose="020B0604020202020204" pitchFamily="34" charset="0"/>
              <a:cs typeface="Arial" panose="020B0604020202020204" pitchFamily="34" charset="0"/>
            </a:endParaRPr>
          </a:p>
          <a:p>
            <a:pPr marL="342900" indent="-342900" algn="just">
              <a:spcBef>
                <a:spcPts val="1000"/>
              </a:spcBef>
              <a:buClr>
                <a:schemeClr val="bg2"/>
              </a:buClr>
              <a:buFont typeface="Wingdings" panose="05000000000000000000" pitchFamily="2" charset="2"/>
              <a:buChar char="v"/>
              <a:defRPr/>
            </a:pPr>
            <a:r>
              <a:rPr lang="en-US" sz="1600" b="1">
                <a:solidFill>
                  <a:schemeClr val="accent4"/>
                </a:solidFill>
                <a:latin typeface="Arial" panose="020B0604020202020204" pitchFamily="34" charset="0"/>
                <a:cs typeface="Arial" panose="020B0604020202020204" pitchFamily="34" charset="0"/>
              </a:rPr>
              <a:t>Private (non-approved)</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71" name="Rectangle 1137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37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1266" name="Rectangle 11">
            <a:extLst>
              <a:ext uri="{FF2B5EF4-FFF2-40B4-BE49-F238E27FC236}">
                <a16:creationId xmlns:a16="http://schemas.microsoft.com/office/drawing/2014/main" id="{0DFBF941-6DEF-1F9B-CB5E-8D9A667CA4E2}"/>
              </a:ext>
            </a:extLst>
          </p:cNvPr>
          <p:cNvSpPr>
            <a:spLocks noGrp="1" noChangeArrowheads="1"/>
          </p:cNvSpPr>
          <p:nvPr>
            <p:ph type="title"/>
          </p:nvPr>
        </p:nvSpPr>
        <p:spPr>
          <a:xfrm>
            <a:off x="-313" y="369651"/>
            <a:ext cx="9144000" cy="1377085"/>
          </a:xfrm>
        </p:spPr>
        <p:txBody>
          <a:bodyPr anchor="ctr">
            <a:normAutofit/>
          </a:bodyPr>
          <a:lstStyle/>
          <a:p>
            <a:pPr algn="ctr">
              <a:lnSpc>
                <a:spcPct val="80000"/>
              </a:lnSpc>
              <a:defRPr/>
            </a:pPr>
            <a:r>
              <a:rPr lang="en-US" altLang="en-US" sz="3800" b="1">
                <a:solidFill>
                  <a:schemeClr val="bg1"/>
                </a:solidFill>
                <a:latin typeface="Arial headings"/>
                <a:cs typeface="Times New Roman" panose="02020603050405020304" pitchFamily="18" charset="0"/>
              </a:rPr>
              <a:t>What are Evaluations?</a:t>
            </a:r>
          </a:p>
        </p:txBody>
      </p:sp>
      <p:sp>
        <p:nvSpPr>
          <p:cNvPr id="11375" name="Rectangle 1137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377" name="Freeform: Shape 1137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sp>
        <p:nvSpPr>
          <p:cNvPr id="3" name="Content Placeholder 2">
            <a:extLst>
              <a:ext uri="{FF2B5EF4-FFF2-40B4-BE49-F238E27FC236}">
                <a16:creationId xmlns:a16="http://schemas.microsoft.com/office/drawing/2014/main" id="{85EAD509-F87D-2A0D-D4DE-12D2DAC4047D}"/>
              </a:ext>
            </a:extLst>
          </p:cNvPr>
          <p:cNvSpPr>
            <a:spLocks noGrp="1"/>
          </p:cNvSpPr>
          <p:nvPr>
            <p:ph idx="1"/>
          </p:nvPr>
        </p:nvSpPr>
        <p:spPr>
          <a:xfrm>
            <a:off x="1019175" y="2233579"/>
            <a:ext cx="7323534" cy="4195481"/>
          </a:xfrm>
        </p:spPr>
        <p:txBody>
          <a:bodyPr vert="horz" lIns="91440" tIns="45720" rIns="91440" bIns="45720" rtlCol="0" anchor="t">
            <a:normAutofit/>
          </a:bodyPr>
          <a:lstStyle/>
          <a:p>
            <a:pPr marL="0" indent="0" algn="ctr">
              <a:buClr>
                <a:schemeClr val="bg2"/>
              </a:buClr>
              <a:buNone/>
            </a:pPr>
            <a:endParaRPr lang="en-US" sz="1700" b="1">
              <a:solidFill>
                <a:schemeClr val="accent4"/>
              </a:solidFill>
              <a:latin typeface="Arial" panose="020B0604020202020204" pitchFamily="34" charset="0"/>
              <a:cs typeface="Arial" panose="020B0604020202020204" pitchFamily="34" charset="0"/>
            </a:endParaRPr>
          </a:p>
          <a:p>
            <a:pPr marL="342900" indent="-342900" algn="just" defTabSz="457200">
              <a:buClr>
                <a:schemeClr val="bg2"/>
              </a:buClr>
              <a:buFont typeface="Wingdings" panose="05000000000000000000" pitchFamily="2" charset="2"/>
              <a:buChar char="v"/>
              <a:defRPr/>
            </a:pPr>
            <a:r>
              <a:rPr lang="en-US" sz="1600">
                <a:solidFill>
                  <a:schemeClr val="accent4"/>
                </a:solidFill>
                <a:latin typeface="Arial" panose="020B0604020202020204" pitchFamily="34" charset="0"/>
                <a:ea typeface="+mn-ea"/>
                <a:cs typeface="Arial" panose="020B0604020202020204" pitchFamily="34" charset="0"/>
              </a:rPr>
              <a:t>DOE is required to evaluate your child every </a:t>
            </a:r>
            <a:r>
              <a:rPr lang="en-US" sz="1600" b="1" u="sng">
                <a:solidFill>
                  <a:schemeClr val="accent4"/>
                </a:solidFill>
                <a:latin typeface="Arial" panose="020B0604020202020204" pitchFamily="34" charset="0"/>
                <a:ea typeface="+mn-ea"/>
                <a:cs typeface="Arial" panose="020B0604020202020204" pitchFamily="34" charset="0"/>
              </a:rPr>
              <a:t>3 years</a:t>
            </a:r>
            <a:r>
              <a:rPr lang="en-US" sz="1600">
                <a:solidFill>
                  <a:schemeClr val="accent4"/>
                </a:solidFill>
                <a:latin typeface="Arial" panose="020B0604020202020204" pitchFamily="34" charset="0"/>
                <a:ea typeface="+mn-ea"/>
                <a:cs typeface="Arial" panose="020B0604020202020204" pitchFamily="34" charset="0"/>
              </a:rPr>
              <a:t> (also known as triennial evaluations)</a:t>
            </a:r>
          </a:p>
          <a:p>
            <a:pPr marL="342900" indent="-342900" algn="just" defTabSz="457200">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You may also request an evaluation from the DOE</a:t>
            </a:r>
          </a:p>
          <a:p>
            <a:pPr marL="342900" indent="-342900" algn="just" defTabSz="457200">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There are different types of evaluations you can request from the DOE </a:t>
            </a:r>
          </a:p>
          <a:p>
            <a:pPr marL="342900" indent="-342900" algn="just" defTabSz="457200">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Once an evaluation is requested, DOE has </a:t>
            </a:r>
            <a:r>
              <a:rPr lang="en-US" sz="1700" i="1">
                <a:solidFill>
                  <a:schemeClr val="accent4"/>
                </a:solidFill>
                <a:latin typeface="Arial" panose="020B0604020202020204" pitchFamily="34" charset="0"/>
                <a:cs typeface="Arial" panose="020B0604020202020204" pitchFamily="34" charset="0"/>
              </a:rPr>
              <a:t>30 school days </a:t>
            </a:r>
            <a:r>
              <a:rPr lang="en-US" sz="1700">
                <a:solidFill>
                  <a:schemeClr val="accent4"/>
                </a:solidFill>
                <a:latin typeface="Arial" panose="020B0604020202020204" pitchFamily="34" charset="0"/>
                <a:cs typeface="Arial" panose="020B0604020202020204" pitchFamily="34" charset="0"/>
              </a:rPr>
              <a:t>to complete it</a:t>
            </a:r>
          </a:p>
          <a:p>
            <a:pPr marL="342900" indent="-342900" algn="just" defTabSz="457200">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Once the initial evaluations are completed, DOE must convene an Individualized Education Program (IEP) meeting </a:t>
            </a:r>
          </a:p>
          <a:p>
            <a:pPr marL="342900" indent="-342900" algn="just" defTabSz="457200">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DOE has </a:t>
            </a:r>
            <a:r>
              <a:rPr lang="en-US" sz="1700" i="1">
                <a:solidFill>
                  <a:schemeClr val="accent4"/>
                </a:solidFill>
                <a:latin typeface="Arial" panose="020B0604020202020204" pitchFamily="34" charset="0"/>
                <a:cs typeface="Arial" panose="020B0604020202020204" pitchFamily="34" charset="0"/>
              </a:rPr>
              <a:t>30 school days after the meeting </a:t>
            </a:r>
            <a:r>
              <a:rPr lang="en-US" sz="1700">
                <a:solidFill>
                  <a:schemeClr val="accent4"/>
                </a:solidFill>
                <a:latin typeface="Arial" panose="020B0604020202020204" pitchFamily="34" charset="0"/>
                <a:cs typeface="Arial" panose="020B0604020202020204" pitchFamily="34" charset="0"/>
              </a:rPr>
              <a:t>to implement any IEP that is developed as a result of the evaluation </a:t>
            </a:r>
          </a:p>
          <a:p>
            <a:pPr>
              <a:lnSpc>
                <a:spcPct val="90000"/>
              </a:lnSpc>
              <a:buFont typeface="Wingdings" panose="05000000000000000000" pitchFamily="2" charset="2"/>
              <a:buChar char="v"/>
              <a:defRPr/>
            </a:pPr>
            <a:endParaRPr lang="en-US" sz="1600">
              <a:solidFill>
                <a:schemeClr val="accent4"/>
              </a:solidFill>
              <a:latin typeface="Arial" panose="020B0604020202020204" pitchFamily="34" charset="0"/>
              <a:cs typeface="Arial" panose="020B0604020202020204" pitchFamily="34" charset="0"/>
            </a:endParaRPr>
          </a:p>
        </p:txBody>
      </p:sp>
      <p:pic>
        <p:nvPicPr>
          <p:cNvPr id="4" name="Picture 3" descr="Text&#10;&#10;Description automatically generated with medium confidence">
            <a:extLst>
              <a:ext uri="{FF2B5EF4-FFF2-40B4-BE49-F238E27FC236}">
                <a16:creationId xmlns:a16="http://schemas.microsoft.com/office/drawing/2014/main" id="{90AF2471-FBF3-4CEB-AE69-1A6601B44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0FB69FFA-5337-DE5D-0E49-2BBED2B66B97}"/>
              </a:ext>
            </a:extLst>
          </p:cNvPr>
          <p:cNvSpPr>
            <a:spLocks noGrp="1"/>
          </p:cNvSpPr>
          <p:nvPr>
            <p:ph type="sldNum" sz="quarter" idx="12"/>
          </p:nvPr>
        </p:nvSpPr>
        <p:spPr/>
        <p:txBody>
          <a:bodyPr/>
          <a:lstStyle/>
          <a:p>
            <a:fld id="{03F4D567-B7B4-473A-A858-9C3859BA076C}" type="slidenum">
              <a:rPr lang="en-US" smtClean="0"/>
              <a:t>13</a:t>
            </a:fld>
            <a:endParaRPr lang="en-US"/>
          </a:p>
        </p:txBody>
      </p:sp>
    </p:spTree>
    <p:extLst>
      <p:ext uri="{BB962C8B-B14F-4D97-AF65-F5344CB8AC3E}">
        <p14:creationId xmlns:p14="http://schemas.microsoft.com/office/powerpoint/2010/main" val="295046290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2" name="Rectangle 215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514" name="Rectangle 215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5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1518" name="Freeform: Shape 215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7410" name="Rectangle 1026">
            <a:extLst>
              <a:ext uri="{FF2B5EF4-FFF2-40B4-BE49-F238E27FC236}">
                <a16:creationId xmlns:a16="http://schemas.microsoft.com/office/drawing/2014/main" id="{D0E15B66-C14C-A167-466F-08EB77312190}"/>
              </a:ext>
            </a:extLst>
          </p:cNvPr>
          <p:cNvSpPr>
            <a:spLocks noGrp="1" noChangeArrowheads="1"/>
          </p:cNvSpPr>
          <p:nvPr>
            <p:ph type="title"/>
          </p:nvPr>
        </p:nvSpPr>
        <p:spPr>
          <a:xfrm>
            <a:off x="1" y="425609"/>
            <a:ext cx="9143999" cy="1914668"/>
          </a:xfrm>
        </p:spPr>
        <p:txBody>
          <a:bodyPr anchor="ctr">
            <a:normAutofit fontScale="90000"/>
          </a:bodyPr>
          <a:lstStyle/>
          <a:p>
            <a:pPr algn="ctr">
              <a:defRPr/>
            </a:pPr>
            <a:r>
              <a:rPr lang="en-US" altLang="en-US" sz="3800" b="1">
                <a:solidFill>
                  <a:schemeClr val="bg1"/>
                </a:solidFill>
                <a:latin typeface="Arial headings"/>
                <a:cs typeface="Times New Roman"/>
              </a:rPr>
              <a:t>What are Evaluations </a:t>
            </a:r>
            <a:br>
              <a:rPr lang="en-US" altLang="en-US" sz="3800" b="1">
                <a:latin typeface="Arial headings"/>
                <a:cs typeface="Times New Roman" panose="02020603050405020304" pitchFamily="18" charset="0"/>
              </a:rPr>
            </a:br>
            <a:r>
              <a:rPr lang="en-US" altLang="en-US" sz="3800" b="1">
                <a:solidFill>
                  <a:schemeClr val="bg1"/>
                </a:solidFill>
                <a:latin typeface="Arial headings"/>
                <a:cs typeface="Times New Roman"/>
              </a:rPr>
              <a:t>continued…?</a:t>
            </a:r>
            <a:br>
              <a:rPr lang="en-US" altLang="en-US" sz="3400" b="1">
                <a:highlight>
                  <a:srgbClr val="FFFF00"/>
                </a:highlight>
                <a:latin typeface="Arial headings"/>
                <a:cs typeface="Times New Roman" panose="02020603050405020304" pitchFamily="18" charset="0"/>
              </a:rPr>
            </a:br>
            <a:br>
              <a:rPr lang="en-US" altLang="en-US" sz="1600" b="1">
                <a:highlight>
                  <a:srgbClr val="FFFF00"/>
                </a:highlight>
                <a:latin typeface="Arial" panose="020B0604020202020204" pitchFamily="34" charset="0"/>
                <a:cs typeface="Arial" panose="020B0604020202020204" pitchFamily="34" charset="0"/>
              </a:rPr>
            </a:br>
            <a:endParaRPr lang="en-US" altLang="en-US" sz="4000" b="1">
              <a:solidFill>
                <a:schemeClr val="accent4"/>
              </a:solidFill>
              <a:highlight>
                <a:srgbClr val="FFFF00"/>
              </a:highlight>
              <a:latin typeface="Arial headings"/>
              <a:cs typeface="Arial" panose="020B0604020202020204" pitchFamily="34" charset="0"/>
            </a:endParaRPr>
          </a:p>
        </p:txBody>
      </p:sp>
      <p:sp>
        <p:nvSpPr>
          <p:cNvPr id="3" name="Rectangle 1027">
            <a:extLst>
              <a:ext uri="{FF2B5EF4-FFF2-40B4-BE49-F238E27FC236}">
                <a16:creationId xmlns:a16="http://schemas.microsoft.com/office/drawing/2014/main" id="{340F43F8-ABC4-C2D7-D3B3-F3597B8A8DC5}"/>
              </a:ext>
            </a:extLst>
          </p:cNvPr>
          <p:cNvSpPr txBox="1">
            <a:spLocks noChangeArrowheads="1"/>
          </p:cNvSpPr>
          <p:nvPr/>
        </p:nvSpPr>
        <p:spPr>
          <a:xfrm>
            <a:off x="1185560" y="2396235"/>
            <a:ext cx="6772249" cy="1390573"/>
          </a:xfrm>
          <a:prstGeom prst="rect">
            <a:avLst/>
          </a:prstGeom>
          <a:solidFill>
            <a:srgbClr val="A9A9A9"/>
          </a:solidFill>
          <a:ln>
            <a:solidFill>
              <a:srgbClr val="007582"/>
            </a:solidFill>
          </a:ln>
        </p:spPr>
        <p:txBody>
          <a:bodyPr vert="horz" lIns="91440" tIns="45720" rIns="91440" bIns="45720" numCol="2" rtlCol="0" anchor="t">
            <a:noAutofit/>
          </a:bodyPr>
          <a:lstStyle>
            <a:defPPr>
              <a:defRPr lang="en-US"/>
            </a:defPPr>
            <a:lvl1pPr marL="342900" indent="-342900" defTabSz="457207">
              <a:lnSpc>
                <a:spcPct val="90000"/>
              </a:lnSpc>
              <a:spcBef>
                <a:spcPts val="1000"/>
              </a:spcBef>
              <a:spcAft>
                <a:spcPts val="0"/>
              </a:spcAft>
              <a:buClr>
                <a:schemeClr val="bg2">
                  <a:lumMod val="40000"/>
                  <a:lumOff val="60000"/>
                </a:schemeClr>
              </a:buClr>
              <a:buSzPct val="80000"/>
              <a:buFont typeface="Wingdings" panose="05000000000000000000" pitchFamily="2" charset="2"/>
              <a:buChar char="v"/>
              <a:defRPr sz="1600" b="0" i="0">
                <a:solidFill>
                  <a:schemeClr val="accent4"/>
                </a:solidFill>
                <a:latin typeface="Arial"/>
                <a:ea typeface="+mj-ea"/>
                <a:cs typeface="Arial"/>
              </a:defRPr>
            </a:lvl1pPr>
            <a:lvl2pPr marL="742962" indent="-285755" defTabSz="457207">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742958" lvl="2" indent="-342900" defTabSz="457207">
              <a:lnSpc>
                <a:spcPct val="90000"/>
              </a:lnSpc>
              <a:spcBef>
                <a:spcPts val="1000"/>
              </a:spcBef>
              <a:spcAft>
                <a:spcPts val="0"/>
              </a:spcAft>
              <a:buClr>
                <a:schemeClr val="bg2">
                  <a:lumMod val="40000"/>
                  <a:lumOff val="60000"/>
                </a:schemeClr>
              </a:buClr>
              <a:buSzPct val="80000"/>
              <a:buFont typeface="Wingdings" panose="05000000000000000000" pitchFamily="2" charset="2"/>
              <a:buChar char="v"/>
              <a:defRPr sz="1400" b="0" i="0">
                <a:solidFill>
                  <a:schemeClr val="accent4"/>
                </a:solidFill>
                <a:latin typeface="Arial"/>
                <a:ea typeface="+mj-ea"/>
                <a:cs typeface="Arial"/>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marL="0" indent="0">
              <a:buNone/>
            </a:pPr>
            <a:r>
              <a:rPr lang="en-US" sz="2000" b="1" i="1" u="sng">
                <a:solidFill>
                  <a:srgbClr val="8C2233"/>
                </a:solidFill>
              </a:rPr>
              <a:t>Types of Evaluations</a:t>
            </a:r>
          </a:p>
          <a:p>
            <a:r>
              <a:rPr lang="en-US"/>
              <a:t>Psychoeducational</a:t>
            </a:r>
          </a:p>
          <a:p>
            <a:r>
              <a:rPr lang="en-US"/>
              <a:t>Neuropsychological</a:t>
            </a:r>
          </a:p>
          <a:p>
            <a:r>
              <a:rPr lang="en-US"/>
              <a:t>Speech</a:t>
            </a:r>
          </a:p>
          <a:p>
            <a:pPr marL="400058" lvl="2" indent="0">
              <a:buNone/>
            </a:pPr>
            <a:endParaRPr lang="en-US" sz="1600"/>
          </a:p>
          <a:p>
            <a:pPr marL="400058" lvl="2" indent="0">
              <a:buNone/>
            </a:pPr>
            <a:endParaRPr lang="en-US" sz="1600"/>
          </a:p>
          <a:p>
            <a:pPr marL="400058" lvl="2" indent="0">
              <a:buNone/>
            </a:pPr>
            <a:endParaRPr lang="en-US" sz="1600"/>
          </a:p>
          <a:p>
            <a:pPr marL="400058" lvl="2" indent="0">
              <a:buNone/>
            </a:pPr>
            <a:endParaRPr lang="en-US" sz="1600"/>
          </a:p>
          <a:p>
            <a:pPr marL="400058" lvl="2" indent="0">
              <a:buNone/>
            </a:pPr>
            <a:endParaRPr lang="en-US" sz="1600"/>
          </a:p>
          <a:p>
            <a:r>
              <a:rPr lang="en-US"/>
              <a:t>Occupational</a:t>
            </a:r>
          </a:p>
          <a:p>
            <a:r>
              <a:rPr lang="en-US"/>
              <a:t>Physical</a:t>
            </a:r>
          </a:p>
          <a:p>
            <a:r>
              <a:rPr lang="en-US"/>
              <a:t>Assistive Technology</a:t>
            </a:r>
          </a:p>
          <a:p>
            <a:pPr lvl="2"/>
            <a:endParaRPr lang="en-US"/>
          </a:p>
          <a:p>
            <a:pPr marL="400058" lvl="2" indent="0">
              <a:buNone/>
            </a:pPr>
            <a:endParaRPr lang="en-US"/>
          </a:p>
          <a:p>
            <a:pPr lvl="2"/>
            <a:endParaRPr lang="en-US"/>
          </a:p>
          <a:p>
            <a:endParaRPr lang="en-US" altLang="en-US"/>
          </a:p>
        </p:txBody>
      </p:sp>
      <p:sp>
        <p:nvSpPr>
          <p:cNvPr id="2" name="Slide Number Placeholder 1">
            <a:extLst>
              <a:ext uri="{FF2B5EF4-FFF2-40B4-BE49-F238E27FC236}">
                <a16:creationId xmlns:a16="http://schemas.microsoft.com/office/drawing/2014/main" id="{ACCB9450-9B07-8653-5243-8CC75617A06F}"/>
              </a:ext>
            </a:extLst>
          </p:cNvPr>
          <p:cNvSpPr>
            <a:spLocks noGrp="1"/>
          </p:cNvSpPr>
          <p:nvPr>
            <p:ph type="sldNum" sz="quarter" idx="12"/>
          </p:nvPr>
        </p:nvSpPr>
        <p:spPr/>
        <p:txBody>
          <a:bodyPr/>
          <a:lstStyle/>
          <a:p>
            <a:fld id="{03F4D567-B7B4-473A-A858-9C3859BA076C}" type="slidenum">
              <a:rPr lang="en-US" smtClean="0"/>
              <a:t>14</a:t>
            </a:fld>
            <a:endParaRPr lang="en-US"/>
          </a:p>
        </p:txBody>
      </p:sp>
      <p:sp>
        <p:nvSpPr>
          <p:cNvPr id="5" name="Rectangle 11">
            <a:extLst>
              <a:ext uri="{FF2B5EF4-FFF2-40B4-BE49-F238E27FC236}">
                <a16:creationId xmlns:a16="http://schemas.microsoft.com/office/drawing/2014/main" id="{C9980D9D-5371-EE95-E015-8F566C8BC018}"/>
              </a:ext>
            </a:extLst>
          </p:cNvPr>
          <p:cNvSpPr txBox="1">
            <a:spLocks noChangeArrowheads="1"/>
          </p:cNvSpPr>
          <p:nvPr/>
        </p:nvSpPr>
        <p:spPr>
          <a:xfrm>
            <a:off x="-313" y="369651"/>
            <a:ext cx="9144000" cy="1377085"/>
          </a:xfrm>
          <a:prstGeom prst="rect">
            <a:avLst/>
          </a:prstGeom>
        </p:spPr>
        <p:txBody>
          <a:bodyPr vert="horz" lIns="91440" tIns="45720" rIns="91440" bIns="45720" rtlCol="0" anchor="ctr">
            <a:norm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3800" b="1">
                <a:solidFill>
                  <a:schemeClr val="tx1"/>
                </a:solidFill>
                <a:highlight>
                  <a:srgbClr val="00FF00"/>
                </a:highlight>
                <a:latin typeface="Arial headings"/>
                <a:cs typeface="Times New Roman"/>
              </a:rPr>
              <a:t> </a:t>
            </a:r>
          </a:p>
        </p:txBody>
      </p:sp>
      <p:pic>
        <p:nvPicPr>
          <p:cNvPr id="6" name="Picture 5" descr="Text&#10;&#10;Description automatically generated with medium confidence">
            <a:extLst>
              <a:ext uri="{FF2B5EF4-FFF2-40B4-BE49-F238E27FC236}">
                <a16:creationId xmlns:a16="http://schemas.microsoft.com/office/drawing/2014/main" id="{573AADE9-4DC9-3317-CC0A-5F8975FFD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Rectangle 1027">
            <a:extLst>
              <a:ext uri="{FF2B5EF4-FFF2-40B4-BE49-F238E27FC236}">
                <a16:creationId xmlns:a16="http://schemas.microsoft.com/office/drawing/2014/main" id="{516709B7-8E5D-1A3C-D939-809467849FE5}"/>
              </a:ext>
            </a:extLst>
          </p:cNvPr>
          <p:cNvSpPr txBox="1">
            <a:spLocks noChangeArrowheads="1"/>
          </p:cNvSpPr>
          <p:nvPr/>
        </p:nvSpPr>
        <p:spPr>
          <a:xfrm>
            <a:off x="1185560" y="3932808"/>
            <a:ext cx="6772249" cy="2715986"/>
          </a:xfrm>
          <a:prstGeom prst="rect">
            <a:avLst/>
          </a:prstGeom>
          <a:solidFill>
            <a:srgbClr val="A9A9A9"/>
          </a:solidFill>
          <a:ln>
            <a:solidFill>
              <a:srgbClr val="007582"/>
            </a:solidFill>
          </a:ln>
        </p:spPr>
        <p:txBody>
          <a:bodyPr vert="horz" lIns="91440" tIns="45720" rIns="91440" bIns="45720" numCol="2" rtlCol="0" anchor="t">
            <a:noAutofit/>
          </a:bodyPr>
          <a:lstStyle>
            <a:defPPr>
              <a:defRPr lang="en-US"/>
            </a:defPPr>
            <a:lvl1pPr marL="342900" indent="-342900" defTabSz="457207">
              <a:lnSpc>
                <a:spcPct val="90000"/>
              </a:lnSpc>
              <a:spcBef>
                <a:spcPts val="1000"/>
              </a:spcBef>
              <a:spcAft>
                <a:spcPts val="0"/>
              </a:spcAft>
              <a:buClr>
                <a:schemeClr val="bg2">
                  <a:lumMod val="40000"/>
                  <a:lumOff val="60000"/>
                </a:schemeClr>
              </a:buClr>
              <a:buSzPct val="80000"/>
              <a:buFont typeface="Wingdings" panose="05000000000000000000" pitchFamily="2" charset="2"/>
              <a:buChar char="v"/>
              <a:defRPr sz="1600" b="0" i="0">
                <a:solidFill>
                  <a:schemeClr val="accent4"/>
                </a:solidFill>
                <a:latin typeface="Arial"/>
                <a:ea typeface="+mj-ea"/>
                <a:cs typeface="Arial"/>
              </a:defRPr>
            </a:lvl1pPr>
            <a:lvl2pPr marL="742962" indent="-285755" defTabSz="457207">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742958" lvl="2" indent="-342900" defTabSz="457207">
              <a:lnSpc>
                <a:spcPct val="90000"/>
              </a:lnSpc>
              <a:spcBef>
                <a:spcPts val="1000"/>
              </a:spcBef>
              <a:spcAft>
                <a:spcPts val="0"/>
              </a:spcAft>
              <a:buClr>
                <a:schemeClr val="bg2">
                  <a:lumMod val="40000"/>
                  <a:lumOff val="60000"/>
                </a:schemeClr>
              </a:buClr>
              <a:buSzPct val="80000"/>
              <a:buFont typeface="Wingdings" panose="05000000000000000000" pitchFamily="2" charset="2"/>
              <a:buChar char="v"/>
              <a:defRPr sz="1400" b="0" i="0">
                <a:solidFill>
                  <a:schemeClr val="accent4"/>
                </a:solidFill>
                <a:latin typeface="Arial"/>
                <a:ea typeface="+mj-ea"/>
                <a:cs typeface="Arial"/>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marL="0" indent="0">
              <a:buNone/>
            </a:pPr>
            <a:r>
              <a:rPr lang="en-US" sz="2000" b="1" i="1" u="sng">
                <a:solidFill>
                  <a:srgbClr val="8C2233"/>
                </a:solidFill>
              </a:rPr>
              <a:t>Domains Assessed</a:t>
            </a:r>
          </a:p>
          <a:p>
            <a:r>
              <a:rPr lang="en-US"/>
              <a:t>Intellectual Functioning</a:t>
            </a:r>
          </a:p>
          <a:p>
            <a:r>
              <a:rPr lang="en-US"/>
              <a:t>Academic Achievement</a:t>
            </a:r>
          </a:p>
          <a:p>
            <a:r>
              <a:rPr lang="en-US"/>
              <a:t>Language Functioning </a:t>
            </a:r>
          </a:p>
          <a:p>
            <a:r>
              <a:rPr lang="en-US"/>
              <a:t>Visual-Spatial/Perceptual Functioning</a:t>
            </a:r>
          </a:p>
          <a:p>
            <a:r>
              <a:rPr lang="en-US"/>
              <a:t>Social/Emotional/Behavioral Functioning (e.g. FBA/BIP)</a:t>
            </a:r>
          </a:p>
          <a:p>
            <a:endParaRPr lang="en-US"/>
          </a:p>
          <a:p>
            <a:endParaRPr lang="en-US"/>
          </a:p>
          <a:p>
            <a:endParaRPr lang="en-US"/>
          </a:p>
          <a:p>
            <a:endParaRPr lang="en-US"/>
          </a:p>
          <a:p>
            <a:endParaRPr lang="en-US"/>
          </a:p>
          <a:p>
            <a:endParaRPr lang="en-US"/>
          </a:p>
          <a:p>
            <a:endParaRPr lang="en-US"/>
          </a:p>
          <a:p>
            <a:r>
              <a:rPr lang="en-US"/>
              <a:t>Adaptive Functioning</a:t>
            </a:r>
          </a:p>
          <a:p>
            <a:r>
              <a:rPr lang="en-US"/>
              <a:t>Attention/Concentration</a:t>
            </a:r>
          </a:p>
          <a:p>
            <a:r>
              <a:rPr lang="en-US"/>
              <a:t>Executive Functioning</a:t>
            </a:r>
          </a:p>
          <a:p>
            <a:r>
              <a:rPr lang="en-US"/>
              <a:t>Sensory-Motor Functioning Memory </a:t>
            </a:r>
          </a:p>
          <a:p>
            <a:r>
              <a:rPr lang="en-US"/>
              <a:t>Social Perception/Cognition Sleep </a:t>
            </a:r>
          </a:p>
          <a:p>
            <a:pPr lvl="2"/>
            <a:endParaRPr lang="en-US" sz="2000" b="1" i="1" u="sng">
              <a:solidFill>
                <a:srgbClr val="8C2233"/>
              </a:solidFill>
            </a:endParaRPr>
          </a:p>
          <a:p>
            <a:pPr marL="400058" lvl="2" indent="0">
              <a:buNone/>
            </a:pPr>
            <a:endParaRPr lang="en-US"/>
          </a:p>
          <a:p>
            <a:pPr lvl="2"/>
            <a:endParaRPr lang="en-US"/>
          </a:p>
          <a:p>
            <a:pPr lvl="2"/>
            <a:endParaRPr lang="en-US"/>
          </a:p>
          <a:p>
            <a:pPr marL="400058" lvl="2" indent="0">
              <a:buNone/>
            </a:pPr>
            <a:endParaRPr lang="en-US"/>
          </a:p>
          <a:p>
            <a:pPr lvl="2"/>
            <a:endParaRPr lang="en-US"/>
          </a:p>
          <a:p>
            <a:endParaRPr lang="en-US" altLang="en-US"/>
          </a:p>
        </p:txBody>
      </p:sp>
    </p:spTree>
    <p:extLst>
      <p:ext uri="{BB962C8B-B14F-4D97-AF65-F5344CB8AC3E}">
        <p14:creationId xmlns:p14="http://schemas.microsoft.com/office/powerpoint/2010/main" val="45264000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14" name="Rectangle 11">
            <a:extLst>
              <a:ext uri="{FF2B5EF4-FFF2-40B4-BE49-F238E27FC236}">
                <a16:creationId xmlns:a16="http://schemas.microsoft.com/office/drawing/2014/main" id="{36D40071-44A4-5FBC-9428-7C942901AF1F}"/>
              </a:ext>
            </a:extLst>
          </p:cNvPr>
          <p:cNvSpPr>
            <a:spLocks noGrp="1" noChangeArrowheads="1"/>
          </p:cNvSpPr>
          <p:nvPr>
            <p:ph type="title"/>
          </p:nvPr>
        </p:nvSpPr>
        <p:spPr>
          <a:xfrm>
            <a:off x="1" y="397719"/>
            <a:ext cx="9143999" cy="1364348"/>
          </a:xfrm>
        </p:spPr>
        <p:txBody>
          <a:bodyPr anchor="ctr">
            <a:noAutofit/>
          </a:bodyPr>
          <a:lstStyle/>
          <a:p>
            <a:pPr algn="ctr" eaLnBrk="1" hangingPunct="1">
              <a:lnSpc>
                <a:spcPct val="90000"/>
              </a:lnSpc>
              <a:defRPr/>
            </a:pPr>
            <a:r>
              <a:rPr lang="en-US" altLang="en-US" sz="3800" b="1">
                <a:solidFill>
                  <a:schemeClr val="bg1"/>
                </a:solidFill>
                <a:latin typeface="Arial headings"/>
                <a:cs typeface="Times New Roman" panose="02020603050405020304" pitchFamily="18" charset="0"/>
              </a:rPr>
              <a:t>What is an Individualized </a:t>
            </a:r>
            <a:br>
              <a:rPr lang="en-US" altLang="en-US" sz="3800" b="1">
                <a:solidFill>
                  <a:schemeClr val="bg1"/>
                </a:solidFill>
                <a:latin typeface="Arial headings"/>
                <a:cs typeface="Times New Roman" panose="02020603050405020304" pitchFamily="18" charset="0"/>
              </a:rPr>
            </a:br>
            <a:r>
              <a:rPr lang="en-US" altLang="en-US" sz="3800" b="1">
                <a:solidFill>
                  <a:schemeClr val="bg1"/>
                </a:solidFill>
                <a:latin typeface="Arial headings"/>
                <a:cs typeface="Times New Roman" panose="02020603050405020304" pitchFamily="18" charset="0"/>
              </a:rPr>
              <a:t>Education Program (IEP)?</a:t>
            </a:r>
            <a:br>
              <a:rPr lang="en-US" altLang="en-US" sz="3800" b="1">
                <a:solidFill>
                  <a:srgbClr val="EBEBEB"/>
                </a:solidFill>
                <a:latin typeface="Arial headings"/>
                <a:cs typeface="Times New Roman" panose="02020603050405020304" pitchFamily="18" charset="0"/>
              </a:rPr>
            </a:br>
            <a:endParaRPr lang="en-US" altLang="en-US" sz="3800" b="1" i="1">
              <a:solidFill>
                <a:schemeClr val="accent4"/>
              </a:solidFill>
              <a:latin typeface="Arial headings"/>
              <a:cs typeface="Times New Roman" panose="02020603050405020304" pitchFamily="18" charset="0"/>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nvPr>
        </p:nvGraphicFramePr>
        <p:xfrm>
          <a:off x="319087" y="2402308"/>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788657" y="2441333"/>
            <a:ext cx="7755939" cy="4416667"/>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lgn="just">
              <a:lnSpc>
                <a:spcPct val="11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A legal document that discusses your child’s educational needs and the services they are entitled to receive including:</a:t>
            </a:r>
          </a:p>
          <a:p>
            <a:pPr marL="742956" lvl="1" indent="-342900" algn="just">
              <a:lnSpc>
                <a:spcPct val="11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Disability Classification</a:t>
            </a:r>
          </a:p>
          <a:p>
            <a:pPr marL="742956" lvl="1" indent="-342900" algn="just">
              <a:lnSpc>
                <a:spcPct val="11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Classroom size and setting</a:t>
            </a:r>
          </a:p>
          <a:p>
            <a:pPr marL="742956" lvl="1" indent="-342900" algn="just">
              <a:lnSpc>
                <a:spcPct val="11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Educational supports, related services and accommodations</a:t>
            </a:r>
          </a:p>
          <a:p>
            <a:pPr marL="742956" lvl="1" indent="-342900" algn="just">
              <a:lnSpc>
                <a:spcPct val="11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Goals and objectives</a:t>
            </a:r>
          </a:p>
          <a:p>
            <a:pPr marL="342900" indent="-342900" algn="just">
              <a:lnSpc>
                <a:spcPct val="110000"/>
              </a:lnSpc>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Reviewed and updated </a:t>
            </a:r>
            <a:r>
              <a:rPr lang="en-US" sz="1700" i="1">
                <a:solidFill>
                  <a:schemeClr val="accent4"/>
                </a:solidFill>
                <a:latin typeface="Arial" panose="020B0604020202020204" pitchFamily="34" charset="0"/>
                <a:cs typeface="Arial" panose="020B0604020202020204" pitchFamily="34" charset="0"/>
              </a:rPr>
              <a:t>annually</a:t>
            </a:r>
          </a:p>
          <a:p>
            <a:pPr marL="342900" indent="-342900" algn="just">
              <a:lnSpc>
                <a:spcPct val="110000"/>
              </a:lnSpc>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Parent/Legal Guardian </a:t>
            </a:r>
            <a:r>
              <a:rPr lang="en-US" sz="1700" u="sng">
                <a:solidFill>
                  <a:schemeClr val="accent4"/>
                </a:solidFill>
                <a:latin typeface="Arial" panose="020B0604020202020204" pitchFamily="34" charset="0"/>
                <a:cs typeface="Arial" panose="020B0604020202020204" pitchFamily="34" charset="0"/>
              </a:rPr>
              <a:t>is</a:t>
            </a:r>
            <a:r>
              <a:rPr lang="en-US" sz="1700">
                <a:solidFill>
                  <a:schemeClr val="accent4"/>
                </a:solidFill>
                <a:latin typeface="Arial" panose="020B0604020202020204" pitchFamily="34" charset="0"/>
                <a:cs typeface="Arial" panose="020B0604020202020204" pitchFamily="34" charset="0"/>
              </a:rPr>
              <a:t> a member of the “IEP Team”</a:t>
            </a:r>
          </a:p>
          <a:p>
            <a:pPr marL="342900" indent="-342900" algn="just">
              <a:lnSpc>
                <a:spcPct val="110000"/>
              </a:lnSpc>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Parent’s signature on an IEP meeting attendance sheet </a:t>
            </a:r>
            <a:r>
              <a:rPr lang="en-US" sz="1700" u="sng">
                <a:solidFill>
                  <a:schemeClr val="accent4"/>
                </a:solidFill>
                <a:latin typeface="Arial" panose="020B0604020202020204" pitchFamily="34" charset="0"/>
                <a:cs typeface="Arial" panose="020B0604020202020204" pitchFamily="34" charset="0"/>
              </a:rPr>
              <a:t>does not</a:t>
            </a:r>
            <a:r>
              <a:rPr lang="en-US" sz="1700">
                <a:solidFill>
                  <a:schemeClr val="accent4"/>
                </a:solidFill>
                <a:latin typeface="Arial" panose="020B0604020202020204" pitchFamily="34" charset="0"/>
                <a:cs typeface="Arial" panose="020B0604020202020204" pitchFamily="34" charset="0"/>
              </a:rPr>
              <a:t> indicate acceptance of the IEP, only proof of attendance</a:t>
            </a:r>
          </a:p>
          <a:p>
            <a:pPr marL="342900" indent="-342900" algn="just">
              <a:spcAft>
                <a:spcPts val="1200"/>
              </a:spcAft>
              <a:buClr>
                <a:schemeClr val="bg2"/>
              </a:buClr>
              <a:buFont typeface="Wingdings" panose="05000000000000000000" pitchFamily="2" charset="2"/>
              <a:buChar char="v"/>
              <a:defRPr/>
            </a:pPr>
            <a:endParaRPr lang="en-US" sz="1600"/>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15</a:t>
            </a:fld>
            <a:endParaRPr lang="en-US"/>
          </a:p>
        </p:txBody>
      </p:sp>
    </p:spTree>
    <p:extLst>
      <p:ext uri="{BB962C8B-B14F-4D97-AF65-F5344CB8AC3E}">
        <p14:creationId xmlns:p14="http://schemas.microsoft.com/office/powerpoint/2010/main" val="4634590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4" name="Rectangle 1946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466" name="Rectangle 1946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46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470" name="Freeform: Shape 1946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9458" name="Rectangle 2">
            <a:extLst>
              <a:ext uri="{FF2B5EF4-FFF2-40B4-BE49-F238E27FC236}">
                <a16:creationId xmlns:a16="http://schemas.microsoft.com/office/drawing/2014/main" id="{4CFAE952-3409-EBE2-050D-F8B9DF195879}"/>
              </a:ext>
            </a:extLst>
          </p:cNvPr>
          <p:cNvSpPr>
            <a:spLocks noGrp="1" noChangeArrowheads="1"/>
          </p:cNvSpPr>
          <p:nvPr>
            <p:ph type="title"/>
          </p:nvPr>
        </p:nvSpPr>
        <p:spPr>
          <a:xfrm>
            <a:off x="-313" y="330740"/>
            <a:ext cx="9130902" cy="1431327"/>
          </a:xfrm>
        </p:spPr>
        <p:txBody>
          <a:bodyPr anchor="ctr">
            <a:normAutofit/>
          </a:bodyPr>
          <a:lstStyle/>
          <a:p>
            <a:pPr algn="ctr" eaLnBrk="1" hangingPunct="1">
              <a:defRPr/>
            </a:pPr>
            <a:r>
              <a:rPr lang="en-US" altLang="en-US" sz="3800" b="1">
                <a:solidFill>
                  <a:srgbClr val="FFFFFF"/>
                </a:solidFill>
                <a:latin typeface="Arial headings"/>
                <a:cs typeface="Times New Roman" panose="02020603050405020304" pitchFamily="18" charset="0"/>
              </a:rPr>
              <a:t>Section 504 (</a:t>
            </a:r>
            <a:r>
              <a:rPr lang="en-US" sz="4000" b="1">
                <a:solidFill>
                  <a:schemeClr val="tx1"/>
                </a:solidFill>
              </a:rPr>
              <a:t>§504)</a:t>
            </a:r>
            <a:endParaRPr lang="en-US" altLang="en-US" sz="3800" b="1">
              <a:solidFill>
                <a:srgbClr val="FFFFFF"/>
              </a:solidFill>
              <a:latin typeface="Arial headings"/>
              <a:cs typeface="Times New Roman" panose="02020603050405020304" pitchFamily="18" charset="0"/>
            </a:endParaRPr>
          </a:p>
        </p:txBody>
      </p:sp>
      <p:sp>
        <p:nvSpPr>
          <p:cNvPr id="19459" name="Rectangle 3">
            <a:extLst>
              <a:ext uri="{FF2B5EF4-FFF2-40B4-BE49-F238E27FC236}">
                <a16:creationId xmlns:a16="http://schemas.microsoft.com/office/drawing/2014/main" id="{C42FF6FA-FF8C-7A2E-F970-F7B4D2ECA849}"/>
              </a:ext>
            </a:extLst>
          </p:cNvPr>
          <p:cNvSpPr>
            <a:spLocks noGrp="1" noChangeArrowheads="1"/>
          </p:cNvSpPr>
          <p:nvPr>
            <p:ph idx="1"/>
          </p:nvPr>
        </p:nvSpPr>
        <p:spPr>
          <a:xfrm>
            <a:off x="612135" y="2422572"/>
            <a:ext cx="8048048" cy="3844015"/>
          </a:xfrm>
          <a:ln>
            <a:noFill/>
          </a:ln>
        </p:spPr>
        <p:txBody>
          <a:bodyPr vert="horz" lIns="91440" tIns="45720" rIns="91440" bIns="45720" rtlCol="0" anchor="t">
            <a:normAutofit/>
          </a:bodyPr>
          <a:lstStyle/>
          <a:p>
            <a:pPr marL="342900" lvl="1" indent="-342900" algn="just">
              <a:lnSpc>
                <a:spcPct val="12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A federal anti-discrimination law that applies to any school that takes federal money.</a:t>
            </a:r>
          </a:p>
          <a:p>
            <a:pPr marL="342900" lvl="1" indent="-342900" algn="just">
              <a:lnSpc>
                <a:spcPct val="120000"/>
              </a:lnSpc>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Section 504 can cover many areas including, but not limited to:</a:t>
            </a:r>
            <a:endParaRPr lang="en-US" altLang="en-US" sz="1700">
              <a:solidFill>
                <a:schemeClr val="accent4"/>
              </a:solidFill>
              <a:latin typeface="Arial" panose="020B0604020202020204" pitchFamily="34" charset="0"/>
              <a:cs typeface="Arial" panose="020B0604020202020204" pitchFamily="34" charset="0"/>
            </a:endParaRPr>
          </a:p>
          <a:p>
            <a:pPr marL="742958" lvl="2" indent="-342900" algn="just">
              <a:lnSpc>
                <a:spcPct val="120000"/>
              </a:lnSpc>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Educational Services and Testing; Extracurricular activities; Physical Access; Discipline </a:t>
            </a:r>
            <a:endParaRPr lang="en-US" altLang="en-US" sz="1700">
              <a:solidFill>
                <a:schemeClr val="accent4"/>
              </a:solidFill>
              <a:latin typeface="Arial" panose="020B0604020202020204" pitchFamily="34" charset="0"/>
              <a:cs typeface="Arial" panose="020B0604020202020204" pitchFamily="34" charset="0"/>
            </a:endParaRPr>
          </a:p>
          <a:p>
            <a:pPr marL="0" lvl="0" indent="0" fontAlgn="auto">
              <a:lnSpc>
                <a:spcPct val="120000"/>
              </a:lnSpc>
              <a:buClr>
                <a:srgbClr val="E48312"/>
              </a:buClr>
              <a:buSzPct val="100000"/>
              <a:buNone/>
            </a:pPr>
            <a:r>
              <a:rPr lang="en-US" sz="1700" b="1" kern="1200">
                <a:solidFill>
                  <a:srgbClr val="8C2233"/>
                </a:solidFill>
                <a:latin typeface="Arial" panose="020B0604020202020204" pitchFamily="34" charset="0"/>
                <a:cs typeface="Arial" panose="020B0604020202020204" pitchFamily="34" charset="0"/>
              </a:rPr>
              <a:t>This applies to both </a:t>
            </a:r>
            <a:r>
              <a:rPr lang="en-US" sz="1700" b="1" u="sng" kern="1200">
                <a:solidFill>
                  <a:srgbClr val="8C2233"/>
                </a:solidFill>
                <a:latin typeface="Arial" panose="020B0604020202020204" pitchFamily="34" charset="0"/>
                <a:cs typeface="Arial" panose="020B0604020202020204" pitchFamily="34" charset="0"/>
              </a:rPr>
              <a:t>public schools</a:t>
            </a:r>
            <a:r>
              <a:rPr lang="en-US" sz="1700" b="1" kern="1200">
                <a:solidFill>
                  <a:srgbClr val="8C2233"/>
                </a:solidFill>
                <a:latin typeface="Arial" panose="020B0604020202020204" pitchFamily="34" charset="0"/>
                <a:cs typeface="Arial" panose="020B0604020202020204" pitchFamily="34" charset="0"/>
              </a:rPr>
              <a:t> and </a:t>
            </a:r>
            <a:r>
              <a:rPr lang="en-US" sz="1700" b="1" u="sng" kern="1200">
                <a:solidFill>
                  <a:srgbClr val="8C2233"/>
                </a:solidFill>
                <a:latin typeface="Arial" panose="020B0604020202020204" pitchFamily="34" charset="0"/>
                <a:cs typeface="Arial" panose="020B0604020202020204" pitchFamily="34" charset="0"/>
              </a:rPr>
              <a:t>charter schools</a:t>
            </a:r>
            <a:r>
              <a:rPr lang="en-US" sz="1700" b="1" kern="1200">
                <a:solidFill>
                  <a:srgbClr val="8C2233"/>
                </a:solidFill>
                <a:latin typeface="Arial" panose="020B0604020202020204" pitchFamily="34" charset="0"/>
                <a:cs typeface="Arial" panose="020B0604020202020204" pitchFamily="34" charset="0"/>
              </a:rPr>
              <a:t>.</a:t>
            </a:r>
          </a:p>
          <a:p>
            <a:pPr marL="0" lvl="0" indent="0" fontAlgn="auto">
              <a:lnSpc>
                <a:spcPct val="120000"/>
              </a:lnSpc>
              <a:buClr>
                <a:srgbClr val="E48312"/>
              </a:buClr>
              <a:buSzPct val="100000"/>
              <a:buNone/>
            </a:pPr>
            <a:r>
              <a:rPr lang="en-US" sz="1700" b="1" i="1" kern="1200">
                <a:solidFill>
                  <a:schemeClr val="accent4"/>
                </a:solidFill>
                <a:latin typeface="Arial" panose="020B0604020202020204" pitchFamily="34" charset="0"/>
                <a:cs typeface="Arial" panose="020B0604020202020204" pitchFamily="34" charset="0"/>
              </a:rPr>
              <a:t>You can always ask for a 504 plan instead of, or in addition to, an IEP. The school should have a Section 504 coordinator to whom they can direct you. </a:t>
            </a:r>
          </a:p>
          <a:p>
            <a:pPr marL="457200" lvl="1" indent="0" algn="just">
              <a:lnSpc>
                <a:spcPct val="90000"/>
              </a:lnSpc>
              <a:buNone/>
              <a:defRPr/>
            </a:pPr>
            <a:endParaRPr lang="en-US" altLang="en-US" sz="5600">
              <a:solidFill>
                <a:schemeClr val="accent4"/>
              </a:solidFill>
              <a:latin typeface="Arial" panose="020B0604020202020204" pitchFamily="34" charset="0"/>
              <a:cs typeface="Arial" panose="020B0604020202020204" pitchFamily="34" charset="0"/>
            </a:endParaRPr>
          </a:p>
          <a:p>
            <a:pPr marL="0" indent="0" algn="just" eaLnBrk="1" hangingPunct="1">
              <a:lnSpc>
                <a:spcPct val="90000"/>
              </a:lnSpc>
              <a:buFontTx/>
              <a:buNone/>
              <a:defRPr/>
            </a:pPr>
            <a:endParaRPr lang="en-US" altLang="en-US" sz="1400" b="1">
              <a:solidFill>
                <a:schemeClr val="bg2"/>
              </a:solidFill>
              <a:latin typeface="Arial"/>
              <a:cs typeface="Arial"/>
            </a:endParaRPr>
          </a:p>
        </p:txBody>
      </p:sp>
      <p:pic>
        <p:nvPicPr>
          <p:cNvPr id="2" name="Picture 1" descr="Text&#10;&#10;Description automatically generated with medium confidence">
            <a:extLst>
              <a:ext uri="{FF2B5EF4-FFF2-40B4-BE49-F238E27FC236}">
                <a16:creationId xmlns:a16="http://schemas.microsoft.com/office/drawing/2014/main" id="{9EA9EF3E-C856-50FA-3794-157A8266D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264" y="6266587"/>
            <a:ext cx="1016170" cy="494888"/>
          </a:xfrm>
          <a:prstGeom prst="rect">
            <a:avLst/>
          </a:prstGeom>
        </p:spPr>
      </p:pic>
      <p:sp>
        <p:nvSpPr>
          <p:cNvPr id="3" name="Slide Number Placeholder 2">
            <a:extLst>
              <a:ext uri="{FF2B5EF4-FFF2-40B4-BE49-F238E27FC236}">
                <a16:creationId xmlns:a16="http://schemas.microsoft.com/office/drawing/2014/main" id="{2EFDEE3B-7075-9D4E-E0E5-331FACA3A005}"/>
              </a:ext>
            </a:extLst>
          </p:cNvPr>
          <p:cNvSpPr>
            <a:spLocks noGrp="1"/>
          </p:cNvSpPr>
          <p:nvPr>
            <p:ph type="sldNum" sz="quarter" idx="12"/>
          </p:nvPr>
        </p:nvSpPr>
        <p:spPr/>
        <p:txBody>
          <a:bodyPr/>
          <a:lstStyle/>
          <a:p>
            <a:fld id="{03F4D567-B7B4-473A-A858-9C3859BA076C}" type="slidenum">
              <a:rPr lang="en-US" smtClean="0"/>
              <a:t>16</a:t>
            </a:fld>
            <a:endParaRPr lang="en-US"/>
          </a:p>
        </p:txBody>
      </p:sp>
      <p:sp>
        <p:nvSpPr>
          <p:cNvPr id="7" name="Rectangle 3">
            <a:extLst>
              <a:ext uri="{FF2B5EF4-FFF2-40B4-BE49-F238E27FC236}">
                <a16:creationId xmlns:a16="http://schemas.microsoft.com/office/drawing/2014/main" id="{099632AC-527E-58BE-11A5-4CC778BAA038}"/>
              </a:ext>
            </a:extLst>
          </p:cNvPr>
          <p:cNvSpPr txBox="1">
            <a:spLocks noChangeArrowheads="1"/>
          </p:cNvSpPr>
          <p:nvPr/>
        </p:nvSpPr>
        <p:spPr>
          <a:xfrm>
            <a:off x="611822" y="5652643"/>
            <a:ext cx="8050006" cy="517419"/>
          </a:xfrm>
          <a:prstGeom prst="rect">
            <a:avLst/>
          </a:prstGeom>
          <a:ln>
            <a:solidFill>
              <a:srgbClr val="00758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lvl="1" indent="-342900" algn="just">
              <a:lnSpc>
                <a:spcPct val="120000"/>
              </a:lnSpc>
              <a:buClr>
                <a:schemeClr val="bg2"/>
              </a:buClr>
              <a:buFont typeface="Wingdings" panose="05000000000000000000" pitchFamily="2" charset="2"/>
              <a:buChar char="v"/>
              <a:defRPr/>
            </a:pPr>
            <a:r>
              <a:rPr lang="en-US" sz="1400" b="1">
                <a:solidFill>
                  <a:schemeClr val="accent4"/>
                </a:solidFill>
                <a:latin typeface="Arial" panose="020B0604020202020204" pitchFamily="34" charset="0"/>
                <a:cs typeface="Arial" panose="020B0604020202020204" pitchFamily="34" charset="0"/>
              </a:rPr>
              <a:t>NYLPI Fact Sheet: </a:t>
            </a:r>
            <a:r>
              <a:rPr lang="en-US" sz="1400" b="1">
                <a:solidFill>
                  <a:srgbClr val="0075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Section 504 Accommodation Plans</a:t>
            </a:r>
            <a:endParaRPr lang="en-US" altLang="en-US" sz="1400" b="1">
              <a:solidFill>
                <a:srgbClr val="007582"/>
              </a:solidFill>
              <a:latin typeface="Arial" panose="020B0604020202020204" pitchFamily="34" charset="0"/>
              <a:cs typeface="Arial" panose="020B0604020202020204" pitchFamily="34" charset="0"/>
            </a:endParaRPr>
          </a:p>
          <a:p>
            <a:pPr marL="0" indent="0" algn="just">
              <a:lnSpc>
                <a:spcPct val="90000"/>
              </a:lnSpc>
              <a:buFontTx/>
              <a:buNone/>
              <a:defRPr/>
            </a:pPr>
            <a:endParaRPr lang="en-US" altLang="en-US" sz="1400" b="1">
              <a:solidFill>
                <a:schemeClr val="bg2"/>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4" name="Rectangle 1946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466" name="Rectangle 1946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46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470" name="Freeform: Shape 1946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9458" name="Rectangle 2">
            <a:extLst>
              <a:ext uri="{FF2B5EF4-FFF2-40B4-BE49-F238E27FC236}">
                <a16:creationId xmlns:a16="http://schemas.microsoft.com/office/drawing/2014/main" id="{4CFAE952-3409-EBE2-050D-F8B9DF195879}"/>
              </a:ext>
            </a:extLst>
          </p:cNvPr>
          <p:cNvSpPr>
            <a:spLocks noGrp="1" noChangeArrowheads="1"/>
          </p:cNvSpPr>
          <p:nvPr>
            <p:ph type="title"/>
          </p:nvPr>
        </p:nvSpPr>
        <p:spPr>
          <a:xfrm>
            <a:off x="-313" y="330740"/>
            <a:ext cx="9130902" cy="1431327"/>
          </a:xfrm>
        </p:spPr>
        <p:txBody>
          <a:bodyPr anchor="ctr">
            <a:normAutofit/>
          </a:bodyPr>
          <a:lstStyle/>
          <a:p>
            <a:pPr algn="ctr" eaLnBrk="1" hangingPunct="1">
              <a:defRPr/>
            </a:pPr>
            <a:r>
              <a:rPr lang="en-US" altLang="en-US" sz="3800" b="1">
                <a:solidFill>
                  <a:srgbClr val="FFFFFF"/>
                </a:solidFill>
                <a:latin typeface="Arial headings"/>
                <a:cs typeface="Times New Roman" panose="02020603050405020304" pitchFamily="18" charset="0"/>
              </a:rPr>
              <a:t>How do I request a </a:t>
            </a:r>
            <a:br>
              <a:rPr lang="en-US" altLang="en-US" sz="3800" b="1">
                <a:solidFill>
                  <a:srgbClr val="FFFFFF"/>
                </a:solidFill>
                <a:latin typeface="Arial headings"/>
                <a:cs typeface="Times New Roman" panose="02020603050405020304" pitchFamily="18" charset="0"/>
              </a:rPr>
            </a:br>
            <a:r>
              <a:rPr lang="en-US" sz="3800" b="1">
                <a:solidFill>
                  <a:srgbClr val="FFFFFF"/>
                </a:solidFill>
                <a:latin typeface="Arial headings"/>
                <a:cs typeface="Times New Roman" panose="02020603050405020304" pitchFamily="18" charset="0"/>
              </a:rPr>
              <a:t>§504 Plan?</a:t>
            </a:r>
            <a:endParaRPr lang="en-US" altLang="en-US" sz="3800" b="1">
              <a:solidFill>
                <a:srgbClr val="FFFFFF"/>
              </a:solidFill>
              <a:latin typeface="Arial headings"/>
              <a:cs typeface="Times New Roman" panose="02020603050405020304" pitchFamily="18" charset="0"/>
            </a:endParaRPr>
          </a:p>
        </p:txBody>
      </p:sp>
      <p:pic>
        <p:nvPicPr>
          <p:cNvPr id="2" name="Picture 1" descr="Text&#10;&#10;Description automatically generated with medium confidence">
            <a:extLst>
              <a:ext uri="{FF2B5EF4-FFF2-40B4-BE49-F238E27FC236}">
                <a16:creationId xmlns:a16="http://schemas.microsoft.com/office/drawing/2014/main" id="{9EA9EF3E-C856-50FA-3794-157A8266D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9264" y="6266587"/>
            <a:ext cx="1016170" cy="494888"/>
          </a:xfrm>
          <a:prstGeom prst="rect">
            <a:avLst/>
          </a:prstGeom>
        </p:spPr>
      </p:pic>
      <p:sp>
        <p:nvSpPr>
          <p:cNvPr id="3" name="Slide Number Placeholder 2">
            <a:extLst>
              <a:ext uri="{FF2B5EF4-FFF2-40B4-BE49-F238E27FC236}">
                <a16:creationId xmlns:a16="http://schemas.microsoft.com/office/drawing/2014/main" id="{2EFDEE3B-7075-9D4E-E0E5-331FACA3A005}"/>
              </a:ext>
            </a:extLst>
          </p:cNvPr>
          <p:cNvSpPr>
            <a:spLocks noGrp="1"/>
          </p:cNvSpPr>
          <p:nvPr>
            <p:ph type="sldNum" sz="quarter" idx="12"/>
          </p:nvPr>
        </p:nvSpPr>
        <p:spPr/>
        <p:txBody>
          <a:bodyPr/>
          <a:lstStyle/>
          <a:p>
            <a:fld id="{03F4D567-B7B4-473A-A858-9C3859BA076C}" type="slidenum">
              <a:rPr lang="en-US" smtClean="0"/>
              <a:t>17</a:t>
            </a:fld>
            <a:endParaRPr lang="en-US"/>
          </a:p>
        </p:txBody>
      </p:sp>
      <p:sp>
        <p:nvSpPr>
          <p:cNvPr id="4" name="Rectangle 3">
            <a:extLst>
              <a:ext uri="{FF2B5EF4-FFF2-40B4-BE49-F238E27FC236}">
                <a16:creationId xmlns:a16="http://schemas.microsoft.com/office/drawing/2014/main" id="{D7ED5E15-AC5F-E6CF-7105-5D812FDC4C59}"/>
              </a:ext>
            </a:extLst>
          </p:cNvPr>
          <p:cNvSpPr txBox="1">
            <a:spLocks noChangeArrowheads="1"/>
          </p:cNvSpPr>
          <p:nvPr/>
        </p:nvSpPr>
        <p:spPr>
          <a:xfrm>
            <a:off x="550913" y="2528250"/>
            <a:ext cx="8048048" cy="3422818"/>
          </a:xfrm>
          <a:prstGeom prst="rect">
            <a:avLst/>
          </a:prstGeom>
          <a:ln>
            <a:solidFill>
              <a:srgbClr val="007582"/>
            </a:solidFill>
          </a:ln>
        </p:spPr>
        <p:txBody>
          <a:bodyPr vert="horz" lIns="91440" tIns="45720" rIns="91440" bIns="45720" rtlCol="0" anchor="t">
            <a:normAutofit fontScale="2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lgn="just" fontAlgn="auto">
              <a:lnSpc>
                <a:spcPct val="120000"/>
              </a:lnSpc>
              <a:buClr>
                <a:schemeClr val="bg2"/>
              </a:buClr>
              <a:buFont typeface="Wingdings" panose="05000000000000000000" pitchFamily="2" charset="2"/>
              <a:buChar char="v"/>
              <a:defRPr/>
            </a:pPr>
            <a:r>
              <a:rPr lang="en-US" sz="5600">
                <a:solidFill>
                  <a:schemeClr val="accent4"/>
                </a:solidFill>
                <a:latin typeface="Arial" panose="020B0604020202020204" pitchFamily="34" charset="0"/>
                <a:cs typeface="Arial" panose="020B0604020202020204" pitchFamily="34" charset="0"/>
              </a:rPr>
              <a:t>Every school – public or charter – </a:t>
            </a:r>
            <a:r>
              <a:rPr lang="en-US" sz="5600" b="1">
                <a:solidFill>
                  <a:schemeClr val="accent4"/>
                </a:solidFill>
                <a:latin typeface="Arial" panose="020B0604020202020204" pitchFamily="34" charset="0"/>
                <a:cs typeface="Arial" panose="020B0604020202020204" pitchFamily="34" charset="0"/>
              </a:rPr>
              <a:t>should have a Section 504 Coordinator</a:t>
            </a:r>
            <a:r>
              <a:rPr lang="en-US" sz="5600">
                <a:solidFill>
                  <a:schemeClr val="accent4"/>
                </a:solidFill>
                <a:latin typeface="Arial" panose="020B0604020202020204" pitchFamily="34" charset="0"/>
                <a:cs typeface="Arial" panose="020B0604020202020204" pitchFamily="34" charset="0"/>
              </a:rPr>
              <a:t>. This person should be knowledgeable about the school's Section 504 responsibilities as well as its policies and procedures regarding Section 504.</a:t>
            </a:r>
          </a:p>
          <a:p>
            <a:pPr marL="342900" indent="-342900" algn="just">
              <a:lnSpc>
                <a:spcPct val="120000"/>
              </a:lnSpc>
              <a:buClr>
                <a:schemeClr val="bg2"/>
              </a:buClr>
              <a:buFont typeface="Wingdings" panose="05000000000000000000" pitchFamily="2" charset="2"/>
              <a:buChar char="v"/>
              <a:defRPr/>
            </a:pPr>
            <a:r>
              <a:rPr lang="en-US" sz="5600">
                <a:solidFill>
                  <a:schemeClr val="accent4"/>
                </a:solidFill>
                <a:latin typeface="Arial" panose="020B0604020202020204" pitchFamily="34" charset="0"/>
                <a:cs typeface="Arial" panose="020B0604020202020204" pitchFamily="34" charset="0"/>
              </a:rPr>
              <a:t>You must ask a 504 plan in writing.</a:t>
            </a:r>
          </a:p>
          <a:p>
            <a:pPr marL="342900" lvl="0" indent="-342900" algn="just">
              <a:lnSpc>
                <a:spcPct val="120000"/>
              </a:lnSpc>
              <a:buClr>
                <a:schemeClr val="bg2"/>
              </a:buClr>
              <a:buFont typeface="Wingdings" panose="05000000000000000000" pitchFamily="2" charset="2"/>
              <a:buChar char="v"/>
              <a:defRPr/>
            </a:pPr>
            <a:r>
              <a:rPr lang="en-US" sz="5600">
                <a:solidFill>
                  <a:schemeClr val="accent4"/>
                </a:solidFill>
                <a:latin typeface="Arial" panose="020B0604020202020204" pitchFamily="34" charset="0"/>
                <a:cs typeface="Arial" panose="020B0604020202020204" pitchFamily="34" charset="0"/>
              </a:rPr>
              <a:t>Within 30 days of receiving your written request, the Section 504 Coordinator should put together a “504 team” and schedule an assessment meeting. The Coordinator must provide you with a written notice of the meeting. </a:t>
            </a:r>
          </a:p>
          <a:p>
            <a:pPr marL="342900" lvl="0" indent="-342900" algn="just">
              <a:lnSpc>
                <a:spcPct val="120000"/>
              </a:lnSpc>
              <a:buClr>
                <a:schemeClr val="bg2"/>
              </a:buClr>
              <a:buFont typeface="Wingdings" panose="05000000000000000000" pitchFamily="2" charset="2"/>
              <a:buChar char="v"/>
              <a:defRPr/>
            </a:pPr>
            <a:r>
              <a:rPr lang="en-US" sz="5600">
                <a:solidFill>
                  <a:schemeClr val="accent4"/>
                </a:solidFill>
                <a:latin typeface="Arial" panose="020B0604020202020204" pitchFamily="34" charset="0"/>
                <a:cs typeface="Arial" panose="020B0604020202020204" pitchFamily="34" charset="0"/>
              </a:rPr>
              <a:t>At this meeting, the team will decide whether or not your child is eligible for accommodations and what those accommodations should be.  If your child is found eligible, the team, which includes you, must develop a 504 plan. </a:t>
            </a:r>
          </a:p>
          <a:p>
            <a:pPr marL="342900" indent="-342900">
              <a:lnSpc>
                <a:spcPct val="120000"/>
              </a:lnSpc>
              <a:buClr>
                <a:schemeClr val="bg2"/>
              </a:buClr>
              <a:buFont typeface="Wingdings" panose="05000000000000000000" pitchFamily="2" charset="2"/>
              <a:buChar char="v"/>
              <a:defRPr/>
            </a:pPr>
            <a:r>
              <a:rPr lang="en-US" sz="5600">
                <a:solidFill>
                  <a:schemeClr val="accent4"/>
                </a:solidFill>
                <a:latin typeface="Arial" panose="020B0604020202020204" pitchFamily="34" charset="0"/>
                <a:cs typeface="Arial" panose="020B0604020202020204" pitchFamily="34" charset="0"/>
              </a:rPr>
              <a:t>If your child is not found eligible for accommodations, you can file a written complaint seeking review by the district’s central 504 coordinator: (718) 391-8116, or you can immediately file for due process. </a:t>
            </a:r>
          </a:p>
          <a:p>
            <a:pPr marL="457200" lvl="1" indent="0" algn="just">
              <a:lnSpc>
                <a:spcPct val="90000"/>
              </a:lnSpc>
              <a:buFont typeface="Wingdings 3" charset="2"/>
              <a:buNone/>
              <a:defRPr/>
            </a:pPr>
            <a:endParaRPr lang="en-US" altLang="en-US" sz="5600">
              <a:solidFill>
                <a:schemeClr val="tx2"/>
              </a:solidFill>
              <a:latin typeface="Arial" panose="020B0604020202020204" pitchFamily="34" charset="0"/>
              <a:cs typeface="Arial" panose="020B0604020202020204" pitchFamily="34" charset="0"/>
            </a:endParaRPr>
          </a:p>
          <a:p>
            <a:pPr marL="0" indent="0" algn="just">
              <a:lnSpc>
                <a:spcPct val="90000"/>
              </a:lnSpc>
              <a:buFontTx/>
              <a:buNone/>
              <a:defRPr/>
            </a:pPr>
            <a:endParaRPr lang="en-US" altLang="en-US" sz="1400" b="1">
              <a:solidFill>
                <a:schemeClr val="bg2"/>
              </a:solidFill>
              <a:latin typeface="Arial"/>
              <a:cs typeface="Arial"/>
            </a:endParaRPr>
          </a:p>
        </p:txBody>
      </p:sp>
    </p:spTree>
    <p:extLst>
      <p:ext uri="{BB962C8B-B14F-4D97-AF65-F5344CB8AC3E}">
        <p14:creationId xmlns:p14="http://schemas.microsoft.com/office/powerpoint/2010/main" val="226762401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nvPr>
        </p:nvGraphicFramePr>
        <p:xfrm>
          <a:off x="319087" y="2402308"/>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788657" y="2441333"/>
            <a:ext cx="7755939" cy="4416667"/>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lgn="just">
              <a:buClr>
                <a:srgbClr val="007582"/>
              </a:buClr>
              <a:buFont typeface="Wingdings" panose="020B0604020202020204" pitchFamily="34" charset="0"/>
              <a:buChar char="v"/>
            </a:pPr>
            <a:r>
              <a:rPr lang="en-US" sz="1700">
                <a:solidFill>
                  <a:schemeClr val="accent4"/>
                </a:solidFill>
                <a:latin typeface="Arial" panose="020B0604020202020204" pitchFamily="34" charset="0"/>
                <a:ea typeface="+mn-lt"/>
                <a:cs typeface="Arial" panose="020B0604020202020204" pitchFamily="34" charset="0"/>
              </a:rPr>
              <a:t>Within New York City Public Schools (districts 1-32), NEST, HORIZON, ACES and AIMS are four programs available. These are specialized programs that support students with varying needs.</a:t>
            </a:r>
          </a:p>
          <a:p>
            <a:pPr marL="342900" indent="-342900" algn="just">
              <a:buClr>
                <a:srgbClr val="007582"/>
              </a:buClr>
              <a:buFont typeface="Wingdings" panose="020B0604020202020204" pitchFamily="34" charset="0"/>
              <a:buChar char="v"/>
            </a:pPr>
            <a:r>
              <a:rPr lang="en-US" sz="1700">
                <a:solidFill>
                  <a:schemeClr val="accent4"/>
                </a:solidFill>
                <a:latin typeface="Arial" panose="020B0604020202020204" pitchFamily="34" charset="0"/>
                <a:cs typeface="Arial" panose="020B0604020202020204" pitchFamily="34" charset="0"/>
              </a:rPr>
              <a:t>The </a:t>
            </a:r>
            <a:r>
              <a:rPr lang="en-US" sz="1700" b="1" u="sng">
                <a:solidFill>
                  <a:schemeClr val="accent4"/>
                </a:solidFill>
                <a:latin typeface="Arial" panose="020B0604020202020204" pitchFamily="34" charset="0"/>
                <a:cs typeface="Arial" panose="020B0604020202020204" pitchFamily="34" charset="0"/>
              </a:rPr>
              <a:t>goal</a:t>
            </a:r>
            <a:r>
              <a:rPr lang="en-US" sz="1700">
                <a:solidFill>
                  <a:schemeClr val="accent4"/>
                </a:solidFill>
                <a:latin typeface="Arial" panose="020B0604020202020204" pitchFamily="34" charset="0"/>
                <a:cs typeface="Arial" panose="020B0604020202020204" pitchFamily="34" charset="0"/>
              </a:rPr>
              <a:t> of both programs is to provide academic and behavioral supports to students from kindergarten through 12th grade who have an ASD diagnosis.</a:t>
            </a:r>
          </a:p>
          <a:p>
            <a:pPr marL="342900" indent="-342900" algn="just">
              <a:buClr>
                <a:srgbClr val="007582"/>
              </a:buClr>
              <a:buFont typeface="Wingdings" panose="020B0604020202020204" pitchFamily="34" charset="0"/>
              <a:buChar char="v"/>
            </a:pPr>
            <a:r>
              <a:rPr lang="en-US" sz="1700">
                <a:solidFill>
                  <a:schemeClr val="accent4"/>
                </a:solidFill>
                <a:latin typeface="Arial" panose="020B0604020202020204" pitchFamily="34" charset="0"/>
                <a:cs typeface="Arial" panose="020B0604020202020204" pitchFamily="34" charset="0"/>
              </a:rPr>
              <a:t>Students who meet the criteria for either program must go through an </a:t>
            </a:r>
            <a:r>
              <a:rPr lang="en-US" sz="1700" b="1">
                <a:solidFill>
                  <a:srgbClr val="007582"/>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application process</a:t>
            </a:r>
            <a:r>
              <a:rPr lang="en-US" sz="1700">
                <a:solidFill>
                  <a:schemeClr val="accent4"/>
                </a:solidFill>
                <a:latin typeface="Arial" panose="020B0604020202020204" pitchFamily="34" charset="0"/>
                <a:cs typeface="Arial" panose="020B0604020202020204" pitchFamily="34" charset="0"/>
              </a:rPr>
              <a:t>. If information provided indicates candidacy for </a:t>
            </a:r>
            <a:r>
              <a:rPr lang="en-US" sz="1700">
                <a:solidFill>
                  <a:schemeClr val="accent4"/>
                </a:solidFill>
                <a:latin typeface="Arial" panose="020B0604020202020204" pitchFamily="34" charset="0"/>
                <a:ea typeface="+mn-lt"/>
                <a:cs typeface="Arial" panose="020B0604020202020204" pitchFamily="34" charset="0"/>
              </a:rPr>
              <a:t> </a:t>
            </a:r>
            <a:r>
              <a:rPr lang="en-US" sz="1700">
                <a:solidFill>
                  <a:schemeClr val="accent4"/>
                </a:solidFill>
                <a:latin typeface="Arial" panose="020B0604020202020204" pitchFamily="34" charset="0"/>
                <a:cs typeface="Arial" panose="020B0604020202020204" pitchFamily="34" charset="0"/>
              </a:rPr>
              <a:t>these programs, a member of NYCDOE ASD Program will work alongside the IEP team and the family to move forward in the process to determine eligibility</a:t>
            </a:r>
            <a:r>
              <a:rPr lang="en-US" sz="1600">
                <a:solidFill>
                  <a:schemeClr val="accent4"/>
                </a:solidFill>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18</a:t>
            </a:fld>
            <a:endParaRPr lang="en-US"/>
          </a:p>
        </p:txBody>
      </p:sp>
      <p:sp>
        <p:nvSpPr>
          <p:cNvPr id="11" name="Rectangle 11">
            <a:extLst>
              <a:ext uri="{FF2B5EF4-FFF2-40B4-BE49-F238E27FC236}">
                <a16:creationId xmlns:a16="http://schemas.microsoft.com/office/drawing/2014/main" id="{C90AD7A1-4DAA-C1DD-B4CF-31AB47846C24}"/>
              </a:ext>
            </a:extLst>
          </p:cNvPr>
          <p:cNvSpPr>
            <a:spLocks noGrp="1" noChangeArrowheads="1"/>
          </p:cNvSpPr>
          <p:nvPr>
            <p:ph type="title"/>
          </p:nvPr>
        </p:nvSpPr>
        <p:spPr>
          <a:xfrm>
            <a:off x="1" y="397719"/>
            <a:ext cx="9143999" cy="1364348"/>
          </a:xfrm>
        </p:spPr>
        <p:txBody>
          <a:bodyPr anchor="ctr">
            <a:noAutofit/>
          </a:bodyPr>
          <a:lstStyle/>
          <a:p>
            <a:pPr algn="ctr" eaLnBrk="1" hangingPunct="1">
              <a:lnSpc>
                <a:spcPct val="90000"/>
              </a:lnSpc>
              <a:defRPr/>
            </a:pPr>
            <a:r>
              <a:rPr lang="en-US" altLang="en-US" sz="3800" b="1">
                <a:solidFill>
                  <a:schemeClr val="bg1"/>
                </a:solidFill>
                <a:latin typeface="Arial headings"/>
                <a:cs typeface="Times New Roman" panose="02020603050405020304" pitchFamily="18" charset="0"/>
              </a:rPr>
              <a:t>What ASD Programs are </a:t>
            </a:r>
            <a:br>
              <a:rPr lang="en-US" altLang="en-US" sz="3800" b="1">
                <a:solidFill>
                  <a:schemeClr val="bg1"/>
                </a:solidFill>
                <a:latin typeface="Arial headings"/>
                <a:cs typeface="Times New Roman" panose="02020603050405020304" pitchFamily="18" charset="0"/>
              </a:rPr>
            </a:br>
            <a:r>
              <a:rPr lang="en-US" altLang="en-US" sz="3800" b="1">
                <a:solidFill>
                  <a:schemeClr val="bg1"/>
                </a:solidFill>
                <a:latin typeface="Arial headings"/>
                <a:cs typeface="Times New Roman" panose="02020603050405020304" pitchFamily="18" charset="0"/>
              </a:rPr>
              <a:t>available within the DOE?</a:t>
            </a:r>
            <a:br>
              <a:rPr lang="en-US" altLang="en-US" sz="3800" b="1">
                <a:solidFill>
                  <a:srgbClr val="EBEBEB"/>
                </a:solidFill>
                <a:latin typeface="Arial headings"/>
                <a:cs typeface="Times New Roman" panose="02020603050405020304" pitchFamily="18" charset="0"/>
              </a:rPr>
            </a:br>
            <a:endParaRPr lang="en-US" altLang="en-US" sz="3800" b="1" i="1">
              <a:solidFill>
                <a:schemeClr val="accent4"/>
              </a:solidFill>
              <a:latin typeface="Arial headings"/>
              <a:cs typeface="Times New Roman" panose="02020603050405020304" pitchFamily="18" charset="0"/>
            </a:endParaRPr>
          </a:p>
        </p:txBody>
      </p:sp>
    </p:spTree>
    <p:extLst>
      <p:ext uri="{BB962C8B-B14F-4D97-AF65-F5344CB8AC3E}">
        <p14:creationId xmlns:p14="http://schemas.microsoft.com/office/powerpoint/2010/main" val="99153469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1" y="379378"/>
            <a:ext cx="9143999" cy="1320663"/>
          </a:xfrm>
        </p:spPr>
        <p:txBody>
          <a:bodyPr anchor="ctr">
            <a:noAutofit/>
          </a:bodyPr>
          <a:lstStyle/>
          <a:p>
            <a:pPr algn="ctr"/>
            <a:r>
              <a:rPr lang="en-US" altLang="en-US" sz="3800" b="1">
                <a:solidFill>
                  <a:schemeClr val="bg1"/>
                </a:solidFill>
                <a:latin typeface="Arial headings"/>
              </a:rPr>
              <a:t>What is the NEST Program </a:t>
            </a:r>
            <a:br>
              <a:rPr lang="en-US" altLang="en-US" sz="3800" b="1">
                <a:solidFill>
                  <a:schemeClr val="bg1"/>
                </a:solidFill>
                <a:latin typeface="Arial headings"/>
              </a:rPr>
            </a:br>
            <a:r>
              <a:rPr lang="en-US" altLang="en-US" sz="3800" b="1">
                <a:solidFill>
                  <a:schemeClr val="bg1"/>
                </a:solidFill>
                <a:latin typeface="Arial headings"/>
              </a:rPr>
              <a:t>and how does a student qualify?</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540220" y="2383699"/>
            <a:ext cx="3919674" cy="1866366"/>
          </a:xfrm>
          <a:solidFill>
            <a:schemeClr val="accent1"/>
          </a:solidFill>
          <a:ln>
            <a:solidFill>
              <a:schemeClr val="bg2"/>
            </a:solidFill>
          </a:ln>
        </p:spPr>
        <p:txBody>
          <a:bodyPr vert="horz" lIns="91440" tIns="45720" rIns="91440" bIns="45720" rtlCol="0" anchor="t">
            <a:normAutofit/>
          </a:bodyPr>
          <a:lstStyle/>
          <a:p>
            <a:pPr marL="0" indent="0">
              <a:buNone/>
              <a:defRPr/>
            </a:pPr>
            <a:r>
              <a:rPr lang="en-US" altLang="en-US" b="1" u="sng">
                <a:solidFill>
                  <a:schemeClr val="bg1"/>
                </a:solidFill>
                <a:latin typeface="Arial" panose="020B0604020202020204" pitchFamily="34" charset="0"/>
                <a:cs typeface="Arial" panose="020B0604020202020204" pitchFamily="34" charset="0"/>
              </a:rPr>
              <a:t>Program Details:</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The NEST Program offers an "integrated co-teaching" (ICT) class where students are placed among age-appropriate peers in the general education classroom.</a:t>
            </a:r>
          </a:p>
        </p:txBody>
      </p:sp>
      <p:pic>
        <p:nvPicPr>
          <p:cNvPr id="3" name="Picture 2" descr="Text&#10;&#10;Description automatically generated with medium confidence">
            <a:extLst>
              <a:ext uri="{FF2B5EF4-FFF2-40B4-BE49-F238E27FC236}">
                <a16:creationId xmlns:a16="http://schemas.microsoft.com/office/drawing/2014/main" id="{47FDA5C7-81D5-7D7A-6AF6-C99397CE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367" y="6406006"/>
            <a:ext cx="876829" cy="427027"/>
          </a:xfrm>
          <a:prstGeom prst="rect">
            <a:avLst/>
          </a:prstGeom>
        </p:spPr>
      </p:pic>
      <p:sp>
        <p:nvSpPr>
          <p:cNvPr id="4" name="Slide Number Placeholder 3">
            <a:extLst>
              <a:ext uri="{FF2B5EF4-FFF2-40B4-BE49-F238E27FC236}">
                <a16:creationId xmlns:a16="http://schemas.microsoft.com/office/drawing/2014/main" id="{D0E175A5-D1BA-DC24-DF4A-40CB34D0D569}"/>
              </a:ext>
            </a:extLst>
          </p:cNvPr>
          <p:cNvSpPr>
            <a:spLocks noGrp="1"/>
          </p:cNvSpPr>
          <p:nvPr>
            <p:ph type="sldNum" sz="quarter" idx="12"/>
          </p:nvPr>
        </p:nvSpPr>
        <p:spPr/>
        <p:txBody>
          <a:bodyPr/>
          <a:lstStyle/>
          <a:p>
            <a:fld id="{03F4D567-B7B4-473A-A858-9C3859BA076C}" type="slidenum">
              <a:rPr lang="en-US" smtClean="0"/>
              <a:t>19</a:t>
            </a:fld>
            <a:endParaRPr lang="en-US"/>
          </a:p>
        </p:txBody>
      </p:sp>
      <p:sp>
        <p:nvSpPr>
          <p:cNvPr id="8" name="Content Placeholder 2">
            <a:extLst>
              <a:ext uri="{FF2B5EF4-FFF2-40B4-BE49-F238E27FC236}">
                <a16:creationId xmlns:a16="http://schemas.microsoft.com/office/drawing/2014/main" id="{D760768C-2182-0A27-2D74-9E8F74CE35CD}"/>
              </a:ext>
            </a:extLst>
          </p:cNvPr>
          <p:cNvSpPr txBox="1">
            <a:spLocks noChangeArrowheads="1"/>
          </p:cNvSpPr>
          <p:nvPr/>
        </p:nvSpPr>
        <p:spPr>
          <a:xfrm>
            <a:off x="4684107" y="2386038"/>
            <a:ext cx="3919674" cy="3995002"/>
          </a:xfrm>
          <a:prstGeom prst="rect">
            <a:avLst/>
          </a:prstGeom>
          <a:solidFill>
            <a:schemeClr val="accent1"/>
          </a:solidFill>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b="1" u="sng">
                <a:solidFill>
                  <a:schemeClr val="bg1"/>
                </a:solidFill>
                <a:latin typeface="Arial" panose="020B0604020202020204" pitchFamily="34" charset="0"/>
                <a:cs typeface="Arial" panose="020B0604020202020204" pitchFamily="34" charset="0"/>
              </a:rPr>
              <a:t>Program Details:</a:t>
            </a:r>
            <a:endParaRPr lang="en-US" altLang="en-US" b="1">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Average to above average intelligence </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Academic skills at or above grade level</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Language/communication skills (with exception of social language) are close to age level</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Mild to moderate delays in social functioning </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Only mild behavior issues </a:t>
            </a:r>
          </a:p>
        </p:txBody>
      </p:sp>
      <p:sp>
        <p:nvSpPr>
          <p:cNvPr id="11" name="Content Placeholder 2">
            <a:extLst>
              <a:ext uri="{FF2B5EF4-FFF2-40B4-BE49-F238E27FC236}">
                <a16:creationId xmlns:a16="http://schemas.microsoft.com/office/drawing/2014/main" id="{E690B3DF-7E55-95D3-6B69-D20D21FAB8E3}"/>
              </a:ext>
            </a:extLst>
          </p:cNvPr>
          <p:cNvSpPr txBox="1">
            <a:spLocks noChangeArrowheads="1"/>
          </p:cNvSpPr>
          <p:nvPr/>
        </p:nvSpPr>
        <p:spPr>
          <a:xfrm>
            <a:off x="540219" y="4467084"/>
            <a:ext cx="3919674" cy="1866366"/>
          </a:xfrm>
          <a:prstGeom prst="rect">
            <a:avLst/>
          </a:prstGeom>
          <a:solidFill>
            <a:schemeClr val="accent1"/>
          </a:solidFill>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b="1" u="sng">
                <a:solidFill>
                  <a:schemeClr val="bg1"/>
                </a:solidFill>
                <a:latin typeface="Arial" panose="020B0604020202020204" pitchFamily="34" charset="0"/>
                <a:cs typeface="Arial" panose="020B0604020202020204" pitchFamily="34" charset="0"/>
              </a:rPr>
              <a:t>Class Structure:</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600">
                <a:latin typeface="Arial" panose="020B0604020202020204" pitchFamily="34" charset="0"/>
                <a:cs typeface="Arial" panose="020B0604020202020204" pitchFamily="34" charset="0"/>
              </a:rPr>
              <a:t>The classroom is taught by 1 general education teacher and 1 special education teacher and 40% of students have IEPs, while 60% do not.</a:t>
            </a:r>
          </a:p>
          <a:p>
            <a:pPr marL="342900" indent="-342900" algn="just">
              <a:buFont typeface="Wingdings" panose="05000000000000000000" pitchFamily="2" charset="2"/>
              <a:buChar char="v"/>
              <a:defRPr/>
            </a:pPr>
            <a:endParaRPr lang="en-US"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78418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483837"/>
            <a:ext cx="9144000" cy="1222948"/>
          </a:xfrm>
        </p:spPr>
        <p:txBody>
          <a:bodyPr vert="horz" lIns="91440" tIns="45720" rIns="91440" bIns="45720" rtlCol="0" anchor="ctr">
            <a:normAutofit/>
          </a:bodyPr>
          <a:lstStyle/>
          <a:p>
            <a:pPr algn="ctr" defTabSz="457200"/>
            <a:r>
              <a:rPr lang="en-US" sz="3800" b="1" i="0" kern="1200">
                <a:solidFill>
                  <a:schemeClr val="bg1"/>
                </a:solidFill>
                <a:latin typeface="Arial headings"/>
              </a:rPr>
              <a:t>Sharing NYLPI’s Work</a:t>
            </a:r>
          </a:p>
        </p:txBody>
      </p:sp>
      <p:sp>
        <p:nvSpPr>
          <p:cNvPr id="5" name="TextBox 4">
            <a:extLst>
              <a:ext uri="{FF2B5EF4-FFF2-40B4-BE49-F238E27FC236}">
                <a16:creationId xmlns:a16="http://schemas.microsoft.com/office/drawing/2014/main" id="{BFAE06AB-07F5-0E34-3027-D35019E68897}"/>
              </a:ext>
            </a:extLst>
          </p:cNvPr>
          <p:cNvSpPr txBox="1"/>
          <p:nvPr/>
        </p:nvSpPr>
        <p:spPr>
          <a:xfrm>
            <a:off x="564205" y="2441643"/>
            <a:ext cx="8151778" cy="4292408"/>
          </a:xfrm>
          <a:prstGeom prst="rect">
            <a:avLst/>
          </a:prstGeom>
        </p:spPr>
        <p:txBody>
          <a:bodyPr vert="horz" lIns="91440" tIns="45720" rIns="91440" bIns="45720" rtlCol="0" anchor="t">
            <a:noAutofit/>
          </a:bodyPr>
          <a:lstStyle/>
          <a:p>
            <a:pPr>
              <a:spcBef>
                <a:spcPts val="1000"/>
              </a:spcBef>
              <a:buClr>
                <a:schemeClr val="bg2">
                  <a:lumMod val="40000"/>
                  <a:lumOff val="60000"/>
                </a:schemeClr>
              </a:buClr>
              <a:buSzPct val="80000"/>
            </a:pPr>
            <a:r>
              <a:rPr lang="en-US">
                <a:solidFill>
                  <a:schemeClr val="accent4"/>
                </a:solidFill>
                <a:latin typeface="Arial"/>
                <a:ea typeface="+mj-ea"/>
                <a:cs typeface="Arial"/>
              </a:rPr>
              <a:t>© 2020</a:t>
            </a:r>
          </a:p>
          <a:p>
            <a:pPr>
              <a:spcBef>
                <a:spcPts val="1000"/>
              </a:spcBef>
              <a:buClr>
                <a:schemeClr val="bg2">
                  <a:lumMod val="40000"/>
                  <a:lumOff val="60000"/>
                </a:schemeClr>
              </a:buClr>
              <a:buSzPct val="80000"/>
            </a:pPr>
            <a:r>
              <a:rPr lang="en-US">
                <a:solidFill>
                  <a:schemeClr val="accent4"/>
                </a:solidFill>
                <a:latin typeface="Arial"/>
                <a:ea typeface="+mj-ea"/>
                <a:cs typeface="Arial"/>
              </a:rPr>
              <a:t>NYLPI encourages you to share this work, which is covered by the Creative Commons Attributions-</a:t>
            </a:r>
            <a:r>
              <a:rPr lang="en-US" err="1">
                <a:solidFill>
                  <a:schemeClr val="accent4"/>
                </a:solidFill>
                <a:latin typeface="Arial"/>
                <a:ea typeface="+mj-ea"/>
                <a:cs typeface="Arial"/>
              </a:rPr>
              <a:t>NonCommercial</a:t>
            </a:r>
            <a:r>
              <a:rPr lang="en-US">
                <a:solidFill>
                  <a:schemeClr val="accent4"/>
                </a:solidFill>
                <a:latin typeface="Arial"/>
                <a:ea typeface="+mj-ea"/>
                <a:cs typeface="Arial"/>
              </a:rPr>
              <a:t>-</a:t>
            </a:r>
            <a:r>
              <a:rPr lang="en-US" err="1">
                <a:solidFill>
                  <a:schemeClr val="accent4"/>
                </a:solidFill>
                <a:latin typeface="Arial"/>
                <a:ea typeface="+mj-ea"/>
                <a:cs typeface="Arial"/>
              </a:rPr>
              <a:t>NoDerivs</a:t>
            </a:r>
            <a:r>
              <a:rPr lang="en-US">
                <a:solidFill>
                  <a:schemeClr val="accent4"/>
                </a:solidFill>
                <a:latin typeface="Arial"/>
                <a:ea typeface="+mj-ea"/>
                <a:cs typeface="Arial"/>
              </a:rPr>
              <a:t> license (see http://creativecommons.org). </a:t>
            </a:r>
            <a:endParaRPr lang="en-US">
              <a:solidFill>
                <a:schemeClr val="accent4"/>
              </a:solidFill>
              <a:latin typeface="Arial" panose="020B0604020202020204" pitchFamily="34" charset="0"/>
              <a:ea typeface="+mj-ea"/>
              <a:cs typeface="Arial" panose="020B0604020202020204" pitchFamily="34" charset="0"/>
            </a:endParaRPr>
          </a:p>
          <a:p>
            <a:pPr>
              <a:spcBef>
                <a:spcPts val="1000"/>
              </a:spcBef>
              <a:buClr>
                <a:schemeClr val="bg2">
                  <a:lumMod val="40000"/>
                  <a:lumOff val="60000"/>
                </a:schemeClr>
              </a:buClr>
              <a:buSzPct val="80000"/>
              <a:defRPr/>
            </a:pPr>
            <a:r>
              <a:rPr lang="en-US">
                <a:solidFill>
                  <a:schemeClr val="accent4"/>
                </a:solidFill>
                <a:latin typeface="Arial"/>
                <a:ea typeface="+mj-ea"/>
                <a:cs typeface="Arial"/>
              </a:rPr>
              <a:t>It may be reproduced in its entirety as long as New York Lawyers for the Public Interest is credited, a link to NYLPI’s web page is provided (www.nylpi.org), and no charge is imposed. </a:t>
            </a:r>
            <a:endParaRPr lang="en-US">
              <a:solidFill>
                <a:schemeClr val="accent4"/>
              </a:solidFill>
              <a:latin typeface="Arial" panose="020B0604020202020204" pitchFamily="34" charset="0"/>
              <a:ea typeface="+mj-ea"/>
              <a:cs typeface="Arial" panose="020B0604020202020204" pitchFamily="34" charset="0"/>
            </a:endParaRPr>
          </a:p>
          <a:p>
            <a:pPr>
              <a:spcBef>
                <a:spcPts val="1000"/>
              </a:spcBef>
              <a:buClr>
                <a:schemeClr val="bg2">
                  <a:lumMod val="40000"/>
                  <a:lumOff val="60000"/>
                </a:schemeClr>
              </a:buClr>
              <a:buSzPct val="80000"/>
              <a:defRPr/>
            </a:pPr>
            <a:r>
              <a:rPr lang="en-US">
                <a:solidFill>
                  <a:schemeClr val="accent4"/>
                </a:solidFill>
                <a:latin typeface="Arial"/>
                <a:ea typeface="+mj-ea"/>
                <a:cs typeface="Arial"/>
              </a:rPr>
              <a:t>The work may not be reproduced in part or in altered form, or if a fee is charged, without NYLPI’s permission. </a:t>
            </a:r>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3" name="Slide Number Placeholder 2">
            <a:extLst>
              <a:ext uri="{FF2B5EF4-FFF2-40B4-BE49-F238E27FC236}">
                <a16:creationId xmlns:a16="http://schemas.microsoft.com/office/drawing/2014/main" id="{53A673D5-B262-F1C5-71DC-6DD4867F4545}"/>
              </a:ext>
            </a:extLst>
          </p:cNvPr>
          <p:cNvSpPr>
            <a:spLocks noGrp="1"/>
          </p:cNvSpPr>
          <p:nvPr>
            <p:ph type="sldNum" sz="quarter" idx="12"/>
          </p:nvPr>
        </p:nvSpPr>
        <p:spPr/>
        <p:txBody>
          <a:bodyPr/>
          <a:lstStyle/>
          <a:p>
            <a:fld id="{03F4D567-B7B4-473A-A858-9C3859BA076C}" type="slidenum">
              <a:rPr lang="en-US" smtClean="0"/>
              <a:t>2</a:t>
            </a:fld>
            <a:endParaRPr lang="en-US"/>
          </a:p>
        </p:txBody>
      </p:sp>
    </p:spTree>
    <p:extLst>
      <p:ext uri="{BB962C8B-B14F-4D97-AF65-F5344CB8AC3E}">
        <p14:creationId xmlns:p14="http://schemas.microsoft.com/office/powerpoint/2010/main" val="385735526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1" y="379378"/>
            <a:ext cx="9143999" cy="1320663"/>
          </a:xfrm>
        </p:spPr>
        <p:txBody>
          <a:bodyPr anchor="ctr">
            <a:noAutofit/>
          </a:bodyPr>
          <a:lstStyle/>
          <a:p>
            <a:pPr algn="ctr"/>
            <a:r>
              <a:rPr lang="en-US" altLang="en-US" sz="3800" b="1">
                <a:solidFill>
                  <a:schemeClr val="bg1"/>
                </a:solidFill>
                <a:latin typeface="Arial headings"/>
              </a:rPr>
              <a:t>What is the HORIZON </a:t>
            </a:r>
            <a:br>
              <a:rPr lang="en-US" altLang="en-US" sz="3800" b="1">
                <a:solidFill>
                  <a:schemeClr val="bg1"/>
                </a:solidFill>
                <a:latin typeface="Arial headings"/>
              </a:rPr>
            </a:br>
            <a:r>
              <a:rPr lang="en-US" altLang="en-US" sz="3800" b="1">
                <a:solidFill>
                  <a:schemeClr val="bg1"/>
                </a:solidFill>
                <a:latin typeface="Arial headings"/>
              </a:rPr>
              <a:t>Program and how does a </a:t>
            </a:r>
            <a:br>
              <a:rPr lang="en-US" altLang="en-US" sz="3800" b="1">
                <a:solidFill>
                  <a:schemeClr val="bg1"/>
                </a:solidFill>
                <a:latin typeface="Arial headings"/>
              </a:rPr>
            </a:br>
            <a:r>
              <a:rPr lang="en-US" altLang="en-US" sz="3800" b="1">
                <a:solidFill>
                  <a:schemeClr val="bg1"/>
                </a:solidFill>
                <a:latin typeface="Arial headings"/>
              </a:rPr>
              <a:t>student qualify?</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540220" y="2383699"/>
            <a:ext cx="3919674" cy="1866366"/>
          </a:xfrm>
          <a:solidFill>
            <a:schemeClr val="accent1"/>
          </a:solidFill>
          <a:ln>
            <a:solidFill>
              <a:schemeClr val="bg2"/>
            </a:solidFill>
          </a:ln>
        </p:spPr>
        <p:txBody>
          <a:bodyPr vert="horz" lIns="91440" tIns="45720" rIns="91440" bIns="45720" rtlCol="0" anchor="t">
            <a:normAutofit/>
          </a:bodyPr>
          <a:lstStyle/>
          <a:p>
            <a:pPr marL="0" indent="0">
              <a:buNone/>
              <a:defRPr/>
            </a:pPr>
            <a:r>
              <a:rPr lang="en-US" altLang="en-US" b="1" u="sng">
                <a:solidFill>
                  <a:schemeClr val="bg1"/>
                </a:solidFill>
                <a:latin typeface="Arial" panose="020B0604020202020204" pitchFamily="34" charset="0"/>
                <a:cs typeface="Arial" panose="020B0604020202020204" pitchFamily="34" charset="0"/>
              </a:rPr>
              <a:t>Program Details:</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The goal of the HORIZON Program is to provide academic and behavioral support to students from kindergarten to 12</a:t>
            </a:r>
            <a:r>
              <a:rPr lang="en-US" sz="1700" baseline="30000">
                <a:latin typeface="Arial" panose="020B0604020202020204" pitchFamily="34" charset="0"/>
                <a:cs typeface="Arial" panose="020B0604020202020204" pitchFamily="34" charset="0"/>
              </a:rPr>
              <a:t>th</a:t>
            </a:r>
            <a:r>
              <a:rPr lang="en-US" sz="1700">
                <a:latin typeface="Arial" panose="020B0604020202020204" pitchFamily="34" charset="0"/>
                <a:cs typeface="Arial" panose="020B0604020202020204" pitchFamily="34" charset="0"/>
              </a:rPr>
              <a:t> grade who have an ASD diagnosis. </a:t>
            </a:r>
          </a:p>
        </p:txBody>
      </p:sp>
      <p:pic>
        <p:nvPicPr>
          <p:cNvPr id="3" name="Picture 2" descr="Text&#10;&#10;Description automatically generated with medium confidence">
            <a:extLst>
              <a:ext uri="{FF2B5EF4-FFF2-40B4-BE49-F238E27FC236}">
                <a16:creationId xmlns:a16="http://schemas.microsoft.com/office/drawing/2014/main" id="{47FDA5C7-81D5-7D7A-6AF6-C99397CE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367" y="6406006"/>
            <a:ext cx="876829" cy="427027"/>
          </a:xfrm>
          <a:prstGeom prst="rect">
            <a:avLst/>
          </a:prstGeom>
        </p:spPr>
      </p:pic>
      <p:sp>
        <p:nvSpPr>
          <p:cNvPr id="4" name="Slide Number Placeholder 3">
            <a:extLst>
              <a:ext uri="{FF2B5EF4-FFF2-40B4-BE49-F238E27FC236}">
                <a16:creationId xmlns:a16="http://schemas.microsoft.com/office/drawing/2014/main" id="{D0E175A5-D1BA-DC24-DF4A-40CB34D0D569}"/>
              </a:ext>
            </a:extLst>
          </p:cNvPr>
          <p:cNvSpPr>
            <a:spLocks noGrp="1"/>
          </p:cNvSpPr>
          <p:nvPr>
            <p:ph type="sldNum" sz="quarter" idx="12"/>
          </p:nvPr>
        </p:nvSpPr>
        <p:spPr/>
        <p:txBody>
          <a:bodyPr/>
          <a:lstStyle/>
          <a:p>
            <a:fld id="{03F4D567-B7B4-473A-A858-9C3859BA076C}" type="slidenum">
              <a:rPr lang="en-US" smtClean="0"/>
              <a:t>20</a:t>
            </a:fld>
            <a:endParaRPr lang="en-US"/>
          </a:p>
        </p:txBody>
      </p:sp>
      <p:sp>
        <p:nvSpPr>
          <p:cNvPr id="8" name="Content Placeholder 2">
            <a:extLst>
              <a:ext uri="{FF2B5EF4-FFF2-40B4-BE49-F238E27FC236}">
                <a16:creationId xmlns:a16="http://schemas.microsoft.com/office/drawing/2014/main" id="{D760768C-2182-0A27-2D74-9E8F74CE35CD}"/>
              </a:ext>
            </a:extLst>
          </p:cNvPr>
          <p:cNvSpPr txBox="1">
            <a:spLocks noChangeArrowheads="1"/>
          </p:cNvSpPr>
          <p:nvPr/>
        </p:nvSpPr>
        <p:spPr>
          <a:xfrm>
            <a:off x="4684107" y="2386038"/>
            <a:ext cx="3919674" cy="3995002"/>
          </a:xfrm>
          <a:prstGeom prst="rect">
            <a:avLst/>
          </a:prstGeom>
          <a:solidFill>
            <a:schemeClr val="accent1"/>
          </a:solidFill>
          <a:ln>
            <a:solidFill>
              <a:schemeClr val="bg2"/>
            </a:solidFill>
          </a:ln>
        </p:spPr>
        <p:txBody>
          <a:bodyPr vert="horz" lIns="91440" tIns="45720" rIns="91440" bIns="45720" rtlCol="0" anchor="t">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b="1" u="sng">
                <a:solidFill>
                  <a:schemeClr val="bg1"/>
                </a:solidFill>
                <a:latin typeface="Arial" panose="020B0604020202020204" pitchFamily="34" charset="0"/>
                <a:cs typeface="Arial" panose="020B0604020202020204" pitchFamily="34" charset="0"/>
              </a:rPr>
              <a:t>Program Details:</a:t>
            </a:r>
            <a:endParaRPr lang="en-US" altLang="en-US" b="1">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Below-average to average intelligence</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Academic skills at or above grade level</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Language/communications skills – mildly to moderately delayed in all areas </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Delays in social functioning </a:t>
            </a:r>
          </a:p>
          <a:p>
            <a:pPr marL="342900" indent="-342900">
              <a:buFont typeface="Wingdings" panose="05000000000000000000" pitchFamily="2" charset="2"/>
              <a:buChar char="v"/>
              <a:defRPr/>
            </a:pPr>
            <a:r>
              <a:rPr lang="en-US" sz="1700">
                <a:latin typeface="Arial" panose="020B0604020202020204" pitchFamily="34" charset="0"/>
                <a:cs typeface="Arial" panose="020B0604020202020204" pitchFamily="34" charset="0"/>
              </a:rPr>
              <a:t>Moderate behavioral issues (but not physically aggressive, self-injurious, or exhibiting “escape behaviors”)</a:t>
            </a:r>
          </a:p>
        </p:txBody>
      </p:sp>
      <p:sp>
        <p:nvSpPr>
          <p:cNvPr id="11" name="Content Placeholder 2">
            <a:extLst>
              <a:ext uri="{FF2B5EF4-FFF2-40B4-BE49-F238E27FC236}">
                <a16:creationId xmlns:a16="http://schemas.microsoft.com/office/drawing/2014/main" id="{E690B3DF-7E55-95D3-6B69-D20D21FAB8E3}"/>
              </a:ext>
            </a:extLst>
          </p:cNvPr>
          <p:cNvSpPr txBox="1">
            <a:spLocks noChangeArrowheads="1"/>
          </p:cNvSpPr>
          <p:nvPr/>
        </p:nvSpPr>
        <p:spPr>
          <a:xfrm>
            <a:off x="540219" y="4467084"/>
            <a:ext cx="3919674" cy="1866366"/>
          </a:xfrm>
          <a:prstGeom prst="rect">
            <a:avLst/>
          </a:prstGeom>
          <a:solidFill>
            <a:schemeClr val="accent1"/>
          </a:solidFill>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b="1" u="sng">
                <a:solidFill>
                  <a:schemeClr val="bg1"/>
                </a:solidFill>
                <a:latin typeface="Arial" panose="020B0604020202020204" pitchFamily="34" charset="0"/>
                <a:cs typeface="Arial" panose="020B0604020202020204" pitchFamily="34" charset="0"/>
              </a:rPr>
              <a:t>Class Structure:</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600">
                <a:latin typeface="Arial" panose="020B0604020202020204" pitchFamily="34" charset="0"/>
                <a:cs typeface="Arial" panose="020B0604020202020204" pitchFamily="34" charset="0"/>
              </a:rPr>
              <a:t>The HORIZON Program structure is 8-1-1. One special education teacher, one supplementary schools personnel, and eight students.  </a:t>
            </a:r>
          </a:p>
          <a:p>
            <a:pPr marL="342900" indent="-342900" algn="just">
              <a:buFont typeface="Wingdings" panose="05000000000000000000" pitchFamily="2" charset="2"/>
              <a:buChar char="v"/>
              <a:defRPr/>
            </a:pPr>
            <a:endParaRPr lang="en-US"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15886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1" y="379378"/>
            <a:ext cx="9143999" cy="1320663"/>
          </a:xfrm>
        </p:spPr>
        <p:txBody>
          <a:bodyPr anchor="ctr">
            <a:noAutofit/>
          </a:bodyPr>
          <a:lstStyle/>
          <a:p>
            <a:pPr algn="ctr"/>
            <a:r>
              <a:rPr lang="en-US" altLang="en-US" sz="3800" b="1">
                <a:solidFill>
                  <a:schemeClr val="bg1"/>
                </a:solidFill>
                <a:latin typeface="Arial headings"/>
              </a:rPr>
              <a:t>What is the ACES Program </a:t>
            </a:r>
            <a:br>
              <a:rPr lang="en-US" altLang="en-US" sz="3800" b="1">
                <a:solidFill>
                  <a:schemeClr val="bg1"/>
                </a:solidFill>
                <a:latin typeface="Arial headings"/>
              </a:rPr>
            </a:br>
            <a:r>
              <a:rPr lang="en-US" altLang="en-US" sz="3800" b="1">
                <a:solidFill>
                  <a:schemeClr val="bg1"/>
                </a:solidFill>
                <a:latin typeface="Arial headings"/>
              </a:rPr>
              <a:t>and how does a student qualify?</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540220" y="2383699"/>
            <a:ext cx="3919674" cy="1866366"/>
          </a:xfrm>
          <a:solidFill>
            <a:schemeClr val="accent1"/>
          </a:solidFill>
          <a:ln>
            <a:solidFill>
              <a:schemeClr val="bg2"/>
            </a:solidFill>
          </a:ln>
        </p:spPr>
        <p:txBody>
          <a:bodyPr vert="horz" lIns="91440" tIns="45720" rIns="91440" bIns="45720" rtlCol="0" anchor="t">
            <a:normAutofit fontScale="92500" lnSpcReduction="10000"/>
          </a:bodyPr>
          <a:lstStyle/>
          <a:p>
            <a:pPr marL="0" indent="0">
              <a:buNone/>
              <a:defRPr/>
            </a:pPr>
            <a:r>
              <a:rPr lang="en-US" altLang="en-US" sz="2200" b="1" u="sng">
                <a:solidFill>
                  <a:schemeClr val="bg1"/>
                </a:solidFill>
                <a:latin typeface="Arial" panose="020B0604020202020204" pitchFamily="34" charset="0"/>
                <a:cs typeface="Arial" panose="020B0604020202020204" pitchFamily="34" charset="0"/>
              </a:rPr>
              <a:t>Program Details:</a:t>
            </a:r>
            <a:endParaRPr lang="en-US" altLang="en-US" sz="2200"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700" b="1">
                <a:latin typeface="Arial" panose="020B0604020202020204" pitchFamily="34" charset="0"/>
                <a:ea typeface="+mn-lt"/>
                <a:cs typeface="Arial" panose="020B0604020202020204" pitchFamily="34" charset="0"/>
              </a:rPr>
              <a:t>The Academics, Career, and Essential Skills </a:t>
            </a:r>
            <a:r>
              <a:rPr lang="en-US" sz="1700">
                <a:latin typeface="Arial" panose="020B0604020202020204" pitchFamily="34" charset="0"/>
                <a:ea typeface="+mn-lt"/>
                <a:cs typeface="Arial" panose="020B0604020202020204" pitchFamily="34" charset="0"/>
              </a:rPr>
              <a:t>(ACES) Program provides students with an opportunity to develop academic, work, and independent living skills in a District 1-32 school.</a:t>
            </a:r>
            <a:endParaRPr lang="en-US" sz="170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endParaRPr lang="en-US" sz="1700">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7FDA5C7-81D5-7D7A-6AF6-C99397CE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367" y="6406006"/>
            <a:ext cx="876829" cy="427027"/>
          </a:xfrm>
          <a:prstGeom prst="rect">
            <a:avLst/>
          </a:prstGeom>
        </p:spPr>
      </p:pic>
      <p:sp>
        <p:nvSpPr>
          <p:cNvPr id="4" name="Slide Number Placeholder 3">
            <a:extLst>
              <a:ext uri="{FF2B5EF4-FFF2-40B4-BE49-F238E27FC236}">
                <a16:creationId xmlns:a16="http://schemas.microsoft.com/office/drawing/2014/main" id="{D0E175A5-D1BA-DC24-DF4A-40CB34D0D569}"/>
              </a:ext>
            </a:extLst>
          </p:cNvPr>
          <p:cNvSpPr>
            <a:spLocks noGrp="1"/>
          </p:cNvSpPr>
          <p:nvPr>
            <p:ph type="sldNum" sz="quarter" idx="12"/>
          </p:nvPr>
        </p:nvSpPr>
        <p:spPr/>
        <p:txBody>
          <a:bodyPr/>
          <a:lstStyle/>
          <a:p>
            <a:fld id="{03F4D567-B7B4-473A-A858-9C3859BA076C}" type="slidenum">
              <a:rPr lang="en-US" smtClean="0"/>
              <a:t>21</a:t>
            </a:fld>
            <a:endParaRPr lang="en-US"/>
          </a:p>
        </p:txBody>
      </p:sp>
      <p:sp>
        <p:nvSpPr>
          <p:cNvPr id="8" name="Content Placeholder 2">
            <a:extLst>
              <a:ext uri="{FF2B5EF4-FFF2-40B4-BE49-F238E27FC236}">
                <a16:creationId xmlns:a16="http://schemas.microsoft.com/office/drawing/2014/main" id="{D760768C-2182-0A27-2D74-9E8F74CE35CD}"/>
              </a:ext>
            </a:extLst>
          </p:cNvPr>
          <p:cNvSpPr txBox="1">
            <a:spLocks noChangeArrowheads="1"/>
          </p:cNvSpPr>
          <p:nvPr/>
        </p:nvSpPr>
        <p:spPr>
          <a:xfrm>
            <a:off x="4684107" y="2386038"/>
            <a:ext cx="3919674" cy="3995002"/>
          </a:xfrm>
          <a:prstGeom prst="rect">
            <a:avLst/>
          </a:prstGeom>
          <a:solidFill>
            <a:schemeClr val="accent1"/>
          </a:solidFill>
          <a:ln>
            <a:solidFill>
              <a:schemeClr val="bg2"/>
            </a:solidFill>
          </a:ln>
        </p:spPr>
        <p:txBody>
          <a:bodyPr vert="horz" lIns="91440" tIns="45720" rIns="91440" bIns="45720" rtlCol="0" anchor="t">
            <a:normAutofit fontScale="85000"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sz="2400" b="1" u="sng">
                <a:solidFill>
                  <a:schemeClr val="bg1"/>
                </a:solidFill>
                <a:latin typeface="Arial" panose="020B0604020202020204" pitchFamily="34" charset="0"/>
                <a:cs typeface="Arial" panose="020B0604020202020204" pitchFamily="34" charset="0"/>
              </a:rPr>
              <a:t>Program Details:</a:t>
            </a:r>
            <a:endParaRPr lang="en-US" altLang="en-US" sz="2400"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Students are classified with ID or MD</a:t>
            </a: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Students participate in alternate assessment</a:t>
            </a: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Mild to moderate intellectual disability</a:t>
            </a: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Academics are typically below grade level</a:t>
            </a: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Behavior challenges are mild to moderate </a:t>
            </a:r>
          </a:p>
          <a:p>
            <a:pPr marL="0" indent="0" algn="just">
              <a:buNone/>
              <a:defRPr/>
            </a:pPr>
            <a:endParaRPr lang="en-US" sz="1700">
              <a:latin typeface="Arial" panose="020B0604020202020204" pitchFamily="34" charset="0"/>
              <a:cs typeface="Arial" panose="020B0604020202020204" pitchFamily="34" charset="0"/>
            </a:endParaRPr>
          </a:p>
          <a:p>
            <a:pPr marL="0" indent="0" algn="just">
              <a:buNone/>
              <a:defRPr/>
            </a:pPr>
            <a:r>
              <a:rPr lang="en-US" sz="1700">
                <a:latin typeface="Arial" panose="020B0604020202020204" pitchFamily="34" charset="0"/>
                <a:cs typeface="Arial" panose="020B0604020202020204" pitchFamily="34" charset="0"/>
              </a:rPr>
              <a:t>For more details regarding staffing and curriculum, please visit </a:t>
            </a:r>
            <a:r>
              <a:rPr lang="en-US" sz="1700" b="1" u="sng">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Specialized Programs for Students with Disabilities (nyc.gov)</a:t>
            </a:r>
            <a:endParaRPr lang="en-US" sz="1700" b="1" u="sng">
              <a:solidFill>
                <a:schemeClr val="bg1"/>
              </a:solidFill>
              <a:latin typeface="Arial" panose="020B0604020202020204" pitchFamily="34" charset="0"/>
              <a:cs typeface="Arial" panose="020B0604020202020204" pitchFamily="34" charset="0"/>
            </a:endParaRPr>
          </a:p>
          <a:p>
            <a:pPr marL="0" indent="0" algn="just">
              <a:buNone/>
              <a:defRPr/>
            </a:pPr>
            <a:r>
              <a:rPr lang="en-US" sz="1700">
                <a:latin typeface="Arial" panose="020B0604020202020204" pitchFamily="34" charset="0"/>
                <a:cs typeface="Arial" panose="020B0604020202020204" pitchFamily="34" charset="0"/>
              </a:rPr>
              <a:t>The application for this program is provided in multiple languages.</a:t>
            </a:r>
          </a:p>
        </p:txBody>
      </p:sp>
      <p:sp>
        <p:nvSpPr>
          <p:cNvPr id="11" name="Content Placeholder 2">
            <a:extLst>
              <a:ext uri="{FF2B5EF4-FFF2-40B4-BE49-F238E27FC236}">
                <a16:creationId xmlns:a16="http://schemas.microsoft.com/office/drawing/2014/main" id="{E690B3DF-7E55-95D3-6B69-D20D21FAB8E3}"/>
              </a:ext>
            </a:extLst>
          </p:cNvPr>
          <p:cNvSpPr txBox="1">
            <a:spLocks noChangeArrowheads="1"/>
          </p:cNvSpPr>
          <p:nvPr/>
        </p:nvSpPr>
        <p:spPr>
          <a:xfrm>
            <a:off x="540219" y="4467084"/>
            <a:ext cx="3919674" cy="1866366"/>
          </a:xfrm>
          <a:prstGeom prst="rect">
            <a:avLst/>
          </a:prstGeom>
          <a:solidFill>
            <a:schemeClr val="accent1"/>
          </a:solidFill>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b="1" u="sng">
                <a:solidFill>
                  <a:schemeClr val="bg1"/>
                </a:solidFill>
                <a:latin typeface="Arial" panose="020B0604020202020204" pitchFamily="34" charset="0"/>
                <a:cs typeface="Arial" panose="020B0604020202020204" pitchFamily="34" charset="0"/>
              </a:rPr>
              <a:t>Class Structure:</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600">
                <a:latin typeface="Arial" panose="020B0604020202020204" pitchFamily="34" charset="0"/>
                <a:ea typeface="+mn-lt"/>
                <a:cs typeface="Arial" panose="020B0604020202020204" pitchFamily="34" charset="0"/>
              </a:rPr>
              <a:t>Students attend a smaller class in a District 1-32. The number of students in the class increase as students move from elementary and middle school to high school.</a:t>
            </a:r>
            <a:endParaRPr lang="en-US" sz="160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endParaRPr lang="en-US" sz="160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endParaRPr lang="en-US"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9917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1" y="379378"/>
            <a:ext cx="9143999" cy="1320663"/>
          </a:xfrm>
        </p:spPr>
        <p:txBody>
          <a:bodyPr anchor="ctr">
            <a:noAutofit/>
          </a:bodyPr>
          <a:lstStyle/>
          <a:p>
            <a:pPr algn="ctr"/>
            <a:r>
              <a:rPr lang="en-US" altLang="en-US" sz="3800" b="1">
                <a:solidFill>
                  <a:schemeClr val="bg1"/>
                </a:solidFill>
                <a:latin typeface="Arial headings"/>
              </a:rPr>
              <a:t>What is the AIMS program </a:t>
            </a:r>
            <a:br>
              <a:rPr lang="en-US" altLang="en-US" sz="3800" b="1">
                <a:solidFill>
                  <a:schemeClr val="bg1"/>
                </a:solidFill>
                <a:latin typeface="Arial headings"/>
              </a:rPr>
            </a:br>
            <a:r>
              <a:rPr lang="en-US" altLang="en-US" sz="3800" b="1">
                <a:solidFill>
                  <a:schemeClr val="bg1"/>
                </a:solidFill>
                <a:latin typeface="Arial headings"/>
              </a:rPr>
              <a:t>and how does a student qualify?</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540220" y="2383699"/>
            <a:ext cx="3919674" cy="1866366"/>
          </a:xfrm>
          <a:solidFill>
            <a:schemeClr val="accent1"/>
          </a:solidFill>
          <a:ln>
            <a:solidFill>
              <a:schemeClr val="bg2"/>
            </a:solidFill>
          </a:ln>
        </p:spPr>
        <p:txBody>
          <a:bodyPr vert="horz" lIns="91440" tIns="45720" rIns="91440" bIns="45720" rtlCol="0" anchor="t">
            <a:normAutofit fontScale="92500" lnSpcReduction="10000"/>
          </a:bodyPr>
          <a:lstStyle/>
          <a:p>
            <a:pPr marL="0" indent="0">
              <a:buNone/>
              <a:defRPr/>
            </a:pPr>
            <a:r>
              <a:rPr lang="en-US" altLang="en-US" b="1" u="sng">
                <a:solidFill>
                  <a:schemeClr val="bg1"/>
                </a:solidFill>
                <a:latin typeface="Arial" panose="020B0604020202020204" pitchFamily="34" charset="0"/>
                <a:cs typeface="Arial" panose="020B0604020202020204" pitchFamily="34" charset="0"/>
              </a:rPr>
              <a:t>Program Details:</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700">
                <a:latin typeface="Arial" panose="020B0604020202020204" pitchFamily="34" charset="0"/>
                <a:cs typeface="Arial" panose="020B0604020202020204" pitchFamily="34" charset="0"/>
              </a:rPr>
              <a:t>The Acquisition, Integrated Services, Meaningful Communication (AIMS)  is a special education program in select District 75 schools that serves some students with autism.</a:t>
            </a:r>
          </a:p>
        </p:txBody>
      </p:sp>
      <p:pic>
        <p:nvPicPr>
          <p:cNvPr id="3" name="Picture 2" descr="Text&#10;&#10;Description automatically generated with medium confidence">
            <a:extLst>
              <a:ext uri="{FF2B5EF4-FFF2-40B4-BE49-F238E27FC236}">
                <a16:creationId xmlns:a16="http://schemas.microsoft.com/office/drawing/2014/main" id="{47FDA5C7-81D5-7D7A-6AF6-C99397CE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367" y="6406006"/>
            <a:ext cx="876829" cy="427027"/>
          </a:xfrm>
          <a:prstGeom prst="rect">
            <a:avLst/>
          </a:prstGeom>
        </p:spPr>
      </p:pic>
      <p:sp>
        <p:nvSpPr>
          <p:cNvPr id="4" name="Slide Number Placeholder 3">
            <a:extLst>
              <a:ext uri="{FF2B5EF4-FFF2-40B4-BE49-F238E27FC236}">
                <a16:creationId xmlns:a16="http://schemas.microsoft.com/office/drawing/2014/main" id="{D0E175A5-D1BA-DC24-DF4A-40CB34D0D569}"/>
              </a:ext>
            </a:extLst>
          </p:cNvPr>
          <p:cNvSpPr>
            <a:spLocks noGrp="1"/>
          </p:cNvSpPr>
          <p:nvPr>
            <p:ph type="sldNum" sz="quarter" idx="12"/>
          </p:nvPr>
        </p:nvSpPr>
        <p:spPr/>
        <p:txBody>
          <a:bodyPr/>
          <a:lstStyle/>
          <a:p>
            <a:fld id="{03F4D567-B7B4-473A-A858-9C3859BA076C}" type="slidenum">
              <a:rPr lang="en-US" smtClean="0"/>
              <a:t>22</a:t>
            </a:fld>
            <a:endParaRPr lang="en-US"/>
          </a:p>
        </p:txBody>
      </p:sp>
      <p:sp>
        <p:nvSpPr>
          <p:cNvPr id="8" name="Content Placeholder 2">
            <a:extLst>
              <a:ext uri="{FF2B5EF4-FFF2-40B4-BE49-F238E27FC236}">
                <a16:creationId xmlns:a16="http://schemas.microsoft.com/office/drawing/2014/main" id="{D760768C-2182-0A27-2D74-9E8F74CE35CD}"/>
              </a:ext>
            </a:extLst>
          </p:cNvPr>
          <p:cNvSpPr txBox="1">
            <a:spLocks noChangeArrowheads="1"/>
          </p:cNvSpPr>
          <p:nvPr/>
        </p:nvSpPr>
        <p:spPr>
          <a:xfrm>
            <a:off x="4684107" y="2386038"/>
            <a:ext cx="3919674" cy="3995002"/>
          </a:xfrm>
          <a:prstGeom prst="rect">
            <a:avLst/>
          </a:prstGeom>
          <a:solidFill>
            <a:schemeClr val="accent1"/>
          </a:solidFill>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b="1" u="sng">
                <a:solidFill>
                  <a:schemeClr val="bg1"/>
                </a:solidFill>
                <a:latin typeface="Arial" panose="020B0604020202020204" pitchFamily="34" charset="0"/>
                <a:cs typeface="Arial" panose="020B0604020202020204" pitchFamily="34" charset="0"/>
              </a:rPr>
              <a:t>Program Details:</a:t>
            </a:r>
            <a:endParaRPr lang="en-US" altLang="en-US" b="1">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defRPr/>
            </a:pPr>
            <a:r>
              <a:rPr lang="en-US" sz="1600" b="0" i="0" u="none" strike="noStrike">
                <a:solidFill>
                  <a:srgbClr val="FDFDFD"/>
                </a:solidFill>
                <a:effectLst/>
                <a:latin typeface="Arial" panose="020B0604020202020204" pitchFamily="34" charset="0"/>
                <a:cs typeface="Arial" panose="020B0604020202020204" pitchFamily="34" charset="0"/>
              </a:rPr>
              <a:t>Students can be eligible with an educational disability classification of autism.</a:t>
            </a:r>
          </a:p>
          <a:p>
            <a:pPr marL="342900" indent="-342900">
              <a:buFont typeface="Wingdings" panose="05000000000000000000" pitchFamily="2" charset="2"/>
              <a:buChar char="v"/>
              <a:defRPr/>
            </a:pPr>
            <a:endParaRPr lang="en-US" sz="1600">
              <a:solidFill>
                <a:srgbClr val="FDFDFD"/>
              </a:solidFill>
              <a:latin typeface="Arial" panose="020B0604020202020204" pitchFamily="34" charset="0"/>
              <a:cs typeface="Arial" panose="020B0604020202020204" pitchFamily="34" charset="0"/>
            </a:endParaRPr>
          </a:p>
          <a:p>
            <a:pPr marL="0" indent="0">
              <a:buNone/>
              <a:defRPr/>
            </a:pPr>
            <a:r>
              <a:rPr lang="en-US" sz="1600">
                <a:solidFill>
                  <a:srgbClr val="FDFDFD"/>
                </a:solidFill>
                <a:latin typeface="Arial" panose="020B0604020202020204" pitchFamily="34" charset="0"/>
                <a:cs typeface="Arial" panose="020B0604020202020204" pitchFamily="34" charset="0"/>
              </a:rPr>
              <a:t>For more </a:t>
            </a:r>
            <a:r>
              <a:rPr lang="en-US" sz="1600" b="0" i="0" u="none" strike="noStrike">
                <a:solidFill>
                  <a:srgbClr val="FDFDFD"/>
                </a:solidFill>
                <a:effectLst/>
                <a:latin typeface="Arial" panose="020B0604020202020204" pitchFamily="34" charset="0"/>
                <a:cs typeface="Arial" panose="020B0604020202020204" pitchFamily="34" charset="0"/>
              </a:rPr>
              <a:t>details regarding your student's eligibility for these and other related programs, please visit </a:t>
            </a:r>
            <a:r>
              <a:rPr lang="en-US" sz="1600" b="1" i="0" u="sng" strike="noStrike">
                <a:solidFill>
                  <a:srgbClr val="FDFDFD"/>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Specialized Programs for Students with Disabilities (nyc.gov) </a:t>
            </a:r>
            <a:r>
              <a:rPr lang="en-US" sz="1600" b="1" i="0">
                <a:solidFill>
                  <a:srgbClr val="FDFDFD"/>
                </a:solidFill>
                <a:effectLst/>
                <a:latin typeface="Arial" panose="020B0604020202020204" pitchFamily="34" charset="0"/>
                <a:cs typeface="Arial" panose="020B0604020202020204" pitchFamily="34" charset="0"/>
              </a:rPr>
              <a:t>​</a:t>
            </a:r>
            <a:endParaRPr lang="en-US" sz="1600" b="1">
              <a:solidFill>
                <a:srgbClr val="FDFDFD"/>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E690B3DF-7E55-95D3-6B69-D20D21FAB8E3}"/>
              </a:ext>
            </a:extLst>
          </p:cNvPr>
          <p:cNvSpPr txBox="1">
            <a:spLocks noChangeArrowheads="1"/>
          </p:cNvSpPr>
          <p:nvPr/>
        </p:nvSpPr>
        <p:spPr>
          <a:xfrm>
            <a:off x="540219" y="4467084"/>
            <a:ext cx="3919674" cy="1866366"/>
          </a:xfrm>
          <a:prstGeom prst="rect">
            <a:avLst/>
          </a:prstGeom>
          <a:solidFill>
            <a:schemeClr val="accent1"/>
          </a:solidFill>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r>
              <a:rPr lang="en-US" altLang="en-US" b="1" u="sng">
                <a:solidFill>
                  <a:schemeClr val="bg1"/>
                </a:solidFill>
                <a:latin typeface="Arial" panose="020B0604020202020204" pitchFamily="34" charset="0"/>
                <a:cs typeface="Arial" panose="020B0604020202020204" pitchFamily="34" charset="0"/>
              </a:rPr>
              <a:t>Class Structure:</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600" b="0" i="0" u="none" strike="noStrike">
                <a:solidFill>
                  <a:srgbClr val="FDFDFD"/>
                </a:solidFill>
                <a:effectLst/>
                <a:latin typeface="Arial" panose="020B0604020202020204" pitchFamily="34" charset="0"/>
                <a:cs typeface="Arial" panose="020B0604020202020204" pitchFamily="34" charset="0"/>
              </a:rPr>
              <a:t>Each AIMS classroom has a special education and speech teacher with a para-professional.</a:t>
            </a:r>
            <a:endParaRPr lang="en-US" sz="1600">
              <a:solidFill>
                <a:srgbClr val="FDFDF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890550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14" name="Rectangle 11">
            <a:extLst>
              <a:ext uri="{FF2B5EF4-FFF2-40B4-BE49-F238E27FC236}">
                <a16:creationId xmlns:a16="http://schemas.microsoft.com/office/drawing/2014/main" id="{36D40071-44A4-5FBC-9428-7C942901AF1F}"/>
              </a:ext>
            </a:extLst>
          </p:cNvPr>
          <p:cNvSpPr>
            <a:spLocks noGrp="1" noChangeArrowheads="1"/>
          </p:cNvSpPr>
          <p:nvPr>
            <p:ph type="title"/>
          </p:nvPr>
        </p:nvSpPr>
        <p:spPr>
          <a:xfrm>
            <a:off x="1" y="397719"/>
            <a:ext cx="9143999" cy="1364348"/>
          </a:xfrm>
        </p:spPr>
        <p:txBody>
          <a:bodyPr anchor="ctr">
            <a:noAutofit/>
          </a:bodyPr>
          <a:lstStyle/>
          <a:p>
            <a:pPr algn="ctr" eaLnBrk="1" hangingPunct="1">
              <a:lnSpc>
                <a:spcPct val="90000"/>
              </a:lnSpc>
              <a:defRPr/>
            </a:pPr>
            <a:r>
              <a:rPr lang="en-US" sz="3200" b="1">
                <a:solidFill>
                  <a:schemeClr val="bg1"/>
                </a:solidFill>
                <a:latin typeface="Arial headings"/>
                <a:cs typeface="Times New Roman" panose="02020603050405020304" pitchFamily="18" charset="0"/>
              </a:rPr>
              <a:t>What should I do if the school </a:t>
            </a:r>
            <a:br>
              <a:rPr lang="en-US" sz="3200" b="1">
                <a:solidFill>
                  <a:schemeClr val="bg1"/>
                </a:solidFill>
                <a:latin typeface="Arial headings"/>
                <a:cs typeface="Times New Roman" panose="02020603050405020304" pitchFamily="18" charset="0"/>
              </a:rPr>
            </a:br>
            <a:r>
              <a:rPr lang="en-US" sz="3200" b="1">
                <a:solidFill>
                  <a:schemeClr val="bg1"/>
                </a:solidFill>
                <a:latin typeface="Arial headings"/>
                <a:cs typeface="Times New Roman" panose="02020603050405020304" pitchFamily="18" charset="0"/>
              </a:rPr>
              <a:t>is always calling me </a:t>
            </a:r>
            <a:br>
              <a:rPr lang="en-US" sz="3200" b="1">
                <a:solidFill>
                  <a:schemeClr val="bg1"/>
                </a:solidFill>
                <a:latin typeface="Arial headings"/>
                <a:cs typeface="Times New Roman" panose="02020603050405020304" pitchFamily="18" charset="0"/>
              </a:rPr>
            </a:br>
            <a:r>
              <a:rPr lang="en-US" sz="3200" b="1">
                <a:solidFill>
                  <a:schemeClr val="bg1"/>
                </a:solidFill>
                <a:latin typeface="Arial headings"/>
                <a:cs typeface="Times New Roman" panose="02020603050405020304" pitchFamily="18" charset="0"/>
              </a:rPr>
              <a:t>regarding my child’s behavior?</a:t>
            </a:r>
            <a:br>
              <a:rPr lang="en-US" altLang="en-US" sz="3200" b="1">
                <a:solidFill>
                  <a:srgbClr val="EBEBEB"/>
                </a:solidFill>
                <a:latin typeface="Arial headings"/>
                <a:cs typeface="Times New Roman" panose="02020603050405020304" pitchFamily="18" charset="0"/>
              </a:rPr>
            </a:br>
            <a:endParaRPr lang="en-US" altLang="en-US" sz="2400" b="1" i="1">
              <a:solidFill>
                <a:schemeClr val="accent4"/>
              </a:solidFill>
              <a:latin typeface="Arial headings"/>
              <a:cs typeface="Times New Roman" panose="02020603050405020304" pitchFamily="18" charset="0"/>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nvPr>
        </p:nvGraphicFramePr>
        <p:xfrm>
          <a:off x="319087" y="2402308"/>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319087" y="2286162"/>
            <a:ext cx="8505825" cy="5095933"/>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i="1" u="sng">
                <a:solidFill>
                  <a:srgbClr val="8C2233"/>
                </a:solidFill>
                <a:latin typeface="Arial" panose="020B0604020202020204" pitchFamily="34" charset="0"/>
                <a:cs typeface="Arial" panose="020B0604020202020204" pitchFamily="34" charset="0"/>
              </a:rPr>
              <a:t>Functional Behavioral Assessment (FBA)</a:t>
            </a:r>
            <a:endParaRPr lang="en-US" i="1">
              <a:solidFill>
                <a:srgbClr val="8C2233"/>
              </a:solidFill>
              <a:latin typeface="Arial" panose="020B0604020202020204" pitchFamily="34" charset="0"/>
              <a:cs typeface="Arial" panose="020B0604020202020204" pitchFamily="34" charset="0"/>
            </a:endParaRPr>
          </a:p>
          <a:p>
            <a:pPr marL="342900" lvl="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Determines why student engages in behaviors that impede learning and how the student’s behavior affects his/her ability to learn</a:t>
            </a:r>
          </a:p>
          <a:p>
            <a:pPr marL="342900" lvl="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Can be behaviors like focusing and hyperactivity</a:t>
            </a:r>
          </a:p>
          <a:p>
            <a:pPr marL="342900" lvl="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Involves direct observation and information from the student, teacher(s), and/or related services provider(s)</a:t>
            </a:r>
          </a:p>
          <a:p>
            <a:pPr marL="342900" lvl="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Requires parental consent, but the FBA process can begin following at least 2 attempts to obtain consent  and 10 days after a consent form is sent home</a:t>
            </a:r>
          </a:p>
          <a:p>
            <a:pPr marL="0" lvl="0" indent="0" algn="just">
              <a:buClr>
                <a:schemeClr val="bg2"/>
              </a:buClr>
              <a:buNone/>
              <a:defRPr/>
            </a:pPr>
            <a:endParaRPr lang="en-US" sz="600">
              <a:latin typeface="Arial" panose="020B0604020202020204" pitchFamily="34" charset="0"/>
              <a:cs typeface="Arial" panose="020B0604020202020204" pitchFamily="34" charset="0"/>
            </a:endParaRPr>
          </a:p>
          <a:p>
            <a:pPr marL="0" lvl="0" indent="0">
              <a:buNone/>
            </a:pPr>
            <a:r>
              <a:rPr lang="en-US" b="1" i="1" u="sng">
                <a:solidFill>
                  <a:srgbClr val="8C2233"/>
                </a:solidFill>
                <a:latin typeface="Arial" panose="020B0604020202020204" pitchFamily="34" charset="0"/>
                <a:cs typeface="Arial" panose="020B0604020202020204" pitchFamily="34" charset="0"/>
              </a:rPr>
              <a:t>Behavior Intervention Plan (BIP)</a:t>
            </a:r>
            <a:endParaRPr lang="en-US" u="sng">
              <a:solidFill>
                <a:srgbClr val="8C2233"/>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BIP is based on the results of an FBA. This is a formal plan that is separate from but incorporated into the student’s IEP</a:t>
            </a:r>
            <a:endParaRPr lang="en-US" sz="1700">
              <a:latin typeface="Arial" panose="020B0604020202020204" pitchFamily="34" charset="0"/>
              <a:cs typeface="Arial" panose="020B0604020202020204" pitchFamily="34" charset="0"/>
            </a:endParaRPr>
          </a:p>
          <a:p>
            <a:pPr marL="342900" indent="-342900" algn="just">
              <a:spcBef>
                <a:spcPts val="0"/>
              </a:spcBef>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0" indent="0" algn="just">
              <a:spcBef>
                <a:spcPts val="0"/>
              </a:spcBef>
              <a:buClr>
                <a:schemeClr val="bg2"/>
              </a:buClr>
              <a:buNone/>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23</a:t>
            </a:fld>
            <a:endParaRPr lang="en-US"/>
          </a:p>
        </p:txBody>
      </p:sp>
      <p:sp>
        <p:nvSpPr>
          <p:cNvPr id="5" name="TextBox 4">
            <a:extLst>
              <a:ext uri="{FF2B5EF4-FFF2-40B4-BE49-F238E27FC236}">
                <a16:creationId xmlns:a16="http://schemas.microsoft.com/office/drawing/2014/main" id="{03399A40-B7DA-8289-7ED6-289AF2B5B884}"/>
              </a:ext>
            </a:extLst>
          </p:cNvPr>
          <p:cNvSpPr txBox="1"/>
          <p:nvPr/>
        </p:nvSpPr>
        <p:spPr>
          <a:xfrm>
            <a:off x="318774" y="6289222"/>
            <a:ext cx="7555397" cy="307777"/>
          </a:xfrm>
          <a:prstGeom prst="rect">
            <a:avLst/>
          </a:prstGeom>
          <a:noFill/>
          <a:ln>
            <a:solidFill>
              <a:schemeClr val="accent1"/>
            </a:solidFill>
          </a:ln>
        </p:spPr>
        <p:txBody>
          <a:bodyPr wrap="square" rtlCol="0">
            <a:spAutoFit/>
          </a:bodyPr>
          <a:lstStyle/>
          <a:p>
            <a:pPr marL="342900" indent="-342900" defTabSz="457207">
              <a:spcBef>
                <a:spcPts val="600"/>
              </a:spcBef>
              <a:buClr>
                <a:schemeClr val="bg2"/>
              </a:buClr>
              <a:buSzPct val="80000"/>
              <a:buFont typeface="Wingdings" panose="05000000000000000000" pitchFamily="2" charset="2"/>
              <a:buChar char="v"/>
              <a:defRPr/>
            </a:pPr>
            <a:r>
              <a:rPr lang="en-US" sz="1400" b="1">
                <a:solidFill>
                  <a:srgbClr val="007582"/>
                </a:solidFill>
                <a:latin typeface="Arial" panose="020B0604020202020204" pitchFamily="34" charset="0"/>
                <a:ea typeface="+mj-ea"/>
                <a:cs typeface="Arial" panose="020B0604020202020204" pitchFamily="34" charset="0"/>
                <a:hlinkClick r:id="rId9">
                  <a:extLst>
                    <a:ext uri="{A12FA001-AC4F-418D-AE19-62706E023703}">
                      <ahyp:hlinkClr xmlns:ahyp="http://schemas.microsoft.com/office/drawing/2018/hyperlinkcolor" val="tx"/>
                    </a:ext>
                  </a:extLst>
                </a:hlinkClick>
              </a:rPr>
              <a:t>NYC DOE Behavior Supports</a:t>
            </a:r>
            <a:endParaRPr lang="en-US" sz="1400" b="1">
              <a:solidFill>
                <a:srgbClr val="00758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4119375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14" name="Rectangle 11">
            <a:extLst>
              <a:ext uri="{FF2B5EF4-FFF2-40B4-BE49-F238E27FC236}">
                <a16:creationId xmlns:a16="http://schemas.microsoft.com/office/drawing/2014/main" id="{36D40071-44A4-5FBC-9428-7C942901AF1F}"/>
              </a:ext>
            </a:extLst>
          </p:cNvPr>
          <p:cNvSpPr>
            <a:spLocks noGrp="1" noChangeArrowheads="1"/>
          </p:cNvSpPr>
          <p:nvPr>
            <p:ph type="title"/>
          </p:nvPr>
        </p:nvSpPr>
        <p:spPr>
          <a:xfrm>
            <a:off x="1" y="397719"/>
            <a:ext cx="9143999" cy="1364348"/>
          </a:xfrm>
        </p:spPr>
        <p:txBody>
          <a:bodyPr anchor="ctr">
            <a:noAutofit/>
          </a:bodyPr>
          <a:lstStyle/>
          <a:p>
            <a:pPr algn="ctr" eaLnBrk="1" hangingPunct="1">
              <a:lnSpc>
                <a:spcPct val="90000"/>
              </a:lnSpc>
              <a:defRPr/>
            </a:pPr>
            <a:r>
              <a:rPr lang="en-US" sz="3200" b="1">
                <a:solidFill>
                  <a:schemeClr val="bg1"/>
                </a:solidFill>
                <a:latin typeface="Arial headings"/>
                <a:cs typeface="Times New Roman" panose="02020603050405020304" pitchFamily="18" charset="0"/>
              </a:rPr>
              <a:t>What types of Child and </a:t>
            </a:r>
            <a:br>
              <a:rPr lang="en-US" sz="3200" b="1">
                <a:solidFill>
                  <a:schemeClr val="bg1"/>
                </a:solidFill>
                <a:latin typeface="Arial headings"/>
                <a:cs typeface="Times New Roman" panose="02020603050405020304" pitchFamily="18" charset="0"/>
              </a:rPr>
            </a:br>
            <a:r>
              <a:rPr lang="en-US" sz="3200" b="1">
                <a:solidFill>
                  <a:schemeClr val="bg1"/>
                </a:solidFill>
                <a:latin typeface="Arial headings"/>
                <a:cs typeface="Times New Roman" panose="02020603050405020304" pitchFamily="18" charset="0"/>
              </a:rPr>
              <a:t>Adolescent Mental Health </a:t>
            </a:r>
            <a:br>
              <a:rPr lang="en-US" sz="3200" b="1">
                <a:solidFill>
                  <a:schemeClr val="bg1"/>
                </a:solidFill>
                <a:latin typeface="Arial headings"/>
                <a:cs typeface="Times New Roman" panose="02020603050405020304" pitchFamily="18" charset="0"/>
              </a:rPr>
            </a:br>
            <a:r>
              <a:rPr lang="en-US" sz="3200" b="1">
                <a:solidFill>
                  <a:schemeClr val="bg1"/>
                </a:solidFill>
                <a:latin typeface="Arial headings"/>
                <a:cs typeface="Times New Roman" panose="02020603050405020304" pitchFamily="18" charset="0"/>
              </a:rPr>
              <a:t>Services are available in NYC?</a:t>
            </a:r>
            <a:br>
              <a:rPr lang="en-US" altLang="en-US" sz="3200" b="1">
                <a:solidFill>
                  <a:srgbClr val="EBEBEB"/>
                </a:solidFill>
                <a:latin typeface="Arial headings"/>
                <a:cs typeface="Times New Roman" panose="02020603050405020304" pitchFamily="18" charset="0"/>
              </a:rPr>
            </a:br>
            <a:endParaRPr lang="en-US" altLang="en-US" sz="2400" b="1" i="1">
              <a:solidFill>
                <a:schemeClr val="accent4"/>
              </a:solidFill>
              <a:latin typeface="Arial headings"/>
              <a:cs typeface="Times New Roman" panose="02020603050405020304" pitchFamily="18" charset="0"/>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nvPr>
        </p:nvGraphicFramePr>
        <p:xfrm>
          <a:off x="319087" y="2402308"/>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319087" y="2286162"/>
            <a:ext cx="8505825" cy="5095933"/>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lvl="0" indent="-342900" algn="just">
              <a:buClr>
                <a:schemeClr val="bg2"/>
              </a:buClr>
              <a:buFont typeface="Wingdings" panose="05000000000000000000" pitchFamily="2" charset="2"/>
              <a:buChar char="v"/>
              <a:defRPr/>
            </a:pPr>
            <a:r>
              <a:rPr lang="en-US" sz="1600">
                <a:solidFill>
                  <a:schemeClr val="accent4"/>
                </a:solidFill>
                <a:latin typeface="Arial"/>
                <a:cs typeface="Arial"/>
              </a:rPr>
              <a:t>If a child is considering self-harm, please dial 988 for the national Suicide &amp; Crisis Lifeline</a:t>
            </a:r>
          </a:p>
          <a:p>
            <a:pPr marL="342900" indent="-342900" algn="just">
              <a:buClr>
                <a:schemeClr val="bg2"/>
              </a:buClr>
              <a:buFont typeface="Wingdings" panose="05000000000000000000" pitchFamily="2" charset="2"/>
              <a:buChar char="v"/>
              <a:defRPr/>
            </a:pPr>
            <a:r>
              <a:rPr lang="en-US" sz="1600">
                <a:solidFill>
                  <a:schemeClr val="accent4"/>
                </a:solidFill>
                <a:latin typeface="Arial"/>
                <a:cs typeface="Arial"/>
              </a:rPr>
              <a:t>Also, call </a:t>
            </a:r>
            <a:r>
              <a:rPr lang="en-US" sz="1600" b="1">
                <a:solidFill>
                  <a:schemeClr val="accent4"/>
                </a:solidFill>
                <a:latin typeface="Arial"/>
                <a:cs typeface="Arial"/>
              </a:rPr>
              <a:t>NYC WELL </a:t>
            </a:r>
            <a:r>
              <a:rPr lang="en-US" sz="1600">
                <a:solidFill>
                  <a:schemeClr val="accent4"/>
                </a:solidFill>
                <a:latin typeface="Arial"/>
                <a:cs typeface="Arial"/>
              </a:rPr>
              <a:t>24-hour-a-day, seven-day-a week mental health crisis hotline 1-888-NYC-WELL (1-888-692-9355).  NYC Well has trained mental health professionals that can help callers find the most appropriate mental health and substance abuse services for their needs including:</a:t>
            </a:r>
          </a:p>
          <a:p>
            <a:pPr marL="742950" lvl="1" indent="-342900" algn="just">
              <a:buClr>
                <a:schemeClr val="bg2"/>
              </a:buClr>
              <a:buFont typeface="Wingdings" panose="05000000000000000000" pitchFamily="2" charset="2"/>
              <a:buChar char="v"/>
              <a:defRPr/>
            </a:pPr>
            <a:r>
              <a:rPr lang="en-US" sz="1400">
                <a:solidFill>
                  <a:schemeClr val="accent4"/>
                </a:solidFill>
                <a:latin typeface="Arial"/>
                <a:ea typeface="Calibri" panose="020F0502020204030204" pitchFamily="34" charset="0"/>
                <a:cs typeface="Arial"/>
              </a:rPr>
              <a:t>Counseling </a:t>
            </a:r>
            <a:endParaRPr lang="en-U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742950" lvl="1" indent="-342900" algn="just">
              <a:buClr>
                <a:schemeClr val="bg2"/>
              </a:buClr>
              <a:buFont typeface="Wingdings" panose="05000000000000000000" pitchFamily="2" charset="2"/>
              <a:buChar char="v"/>
              <a:defRPr/>
            </a:pPr>
            <a:r>
              <a:rPr lang="en-US" sz="1400">
                <a:solidFill>
                  <a:schemeClr val="accent4"/>
                </a:solidFill>
                <a:latin typeface="Arial"/>
                <a:ea typeface="Calibri" panose="020F0502020204030204" pitchFamily="34" charset="0"/>
                <a:cs typeface="Arial"/>
              </a:rPr>
              <a:t>Suicide prevention</a:t>
            </a:r>
          </a:p>
          <a:p>
            <a:pPr marL="742950" lvl="1" indent="-342900" algn="just">
              <a:buClr>
                <a:schemeClr val="bg2"/>
              </a:buClr>
              <a:buFont typeface="Wingdings" panose="05000000000000000000" pitchFamily="2" charset="2"/>
              <a:buChar char="v"/>
              <a:defRPr/>
            </a:pPr>
            <a:r>
              <a:rPr lang="en-US" sz="1400">
                <a:solidFill>
                  <a:schemeClr val="accent4"/>
                </a:solidFill>
                <a:latin typeface="Arial"/>
                <a:ea typeface="Calibri" panose="020F0502020204030204" pitchFamily="34" charset="0"/>
                <a:cs typeface="Arial"/>
              </a:rPr>
              <a:t>Crisis prevention</a:t>
            </a:r>
          </a:p>
          <a:p>
            <a:pPr marL="742950" lvl="1" indent="-342900" algn="just">
              <a:buClr>
                <a:schemeClr val="bg2"/>
              </a:buClr>
              <a:buFont typeface="Wingdings" panose="05000000000000000000" pitchFamily="2" charset="2"/>
              <a:buChar char="v"/>
              <a:defRPr/>
            </a:pPr>
            <a:r>
              <a:rPr lang="en-US" sz="1400">
                <a:solidFill>
                  <a:schemeClr val="accent4"/>
                </a:solidFill>
                <a:latin typeface="Arial"/>
                <a:ea typeface="Calibri" panose="020F0502020204030204" pitchFamily="34" charset="0"/>
                <a:cs typeface="Arial"/>
              </a:rPr>
              <a:t>Peer support</a:t>
            </a:r>
          </a:p>
          <a:p>
            <a:pPr marL="742950" lvl="1" indent="-342900" algn="just">
              <a:buClr>
                <a:schemeClr val="bg2"/>
              </a:buClr>
              <a:buFont typeface="Wingdings" panose="05000000000000000000" pitchFamily="2" charset="2"/>
              <a:buChar char="v"/>
              <a:defRPr/>
            </a:pPr>
            <a:r>
              <a:rPr lang="en-US" sz="1400">
                <a:solidFill>
                  <a:schemeClr val="accent4"/>
                </a:solidFill>
                <a:latin typeface="Arial"/>
                <a:ea typeface="Calibri" panose="020F0502020204030204" pitchFamily="34" charset="0"/>
                <a:cs typeface="Arial"/>
              </a:rPr>
              <a:t>Referrals to care </a:t>
            </a:r>
            <a:endParaRPr lang="en-U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742950" lvl="1" indent="-342900" algn="just">
              <a:buClr>
                <a:schemeClr val="bg2"/>
              </a:buClr>
              <a:buFont typeface="Wingdings" panose="05000000000000000000" pitchFamily="2" charset="2"/>
              <a:buChar char="v"/>
              <a:defRPr/>
            </a:pPr>
            <a:r>
              <a:rPr lang="en-US" sz="1400">
                <a:solidFill>
                  <a:schemeClr val="accent4"/>
                </a:solidFill>
                <a:latin typeface="Arial"/>
                <a:ea typeface="Calibri" panose="020F0502020204030204" pitchFamily="34" charset="0"/>
                <a:cs typeface="Arial"/>
              </a:rPr>
              <a:t>Assistance in connecting to a referral </a:t>
            </a:r>
            <a:endParaRPr lang="en-U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742950" lvl="1" indent="-342900" algn="just">
              <a:buClr>
                <a:schemeClr val="bg2"/>
              </a:buClr>
              <a:buFont typeface="Wingdings" panose="05000000000000000000" pitchFamily="2" charset="2"/>
              <a:buChar char="v"/>
              <a:defRPr/>
            </a:pPr>
            <a:r>
              <a:rPr lang="en-US" sz="1400">
                <a:solidFill>
                  <a:schemeClr val="accent4"/>
                </a:solidFill>
                <a:latin typeface="Arial"/>
                <a:ea typeface="Calibri" panose="020F0502020204030204" pitchFamily="34" charset="0"/>
                <a:cs typeface="Arial"/>
              </a:rPr>
              <a:t>Follow-up services </a:t>
            </a:r>
            <a:endParaRPr lang="en-U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lgn="just">
              <a:spcBef>
                <a:spcPts val="0"/>
              </a:spcBef>
              <a:buClr>
                <a:schemeClr val="bg2"/>
              </a:buClr>
              <a:buNone/>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24</a:t>
            </a:fld>
            <a:endParaRPr lang="en-US"/>
          </a:p>
        </p:txBody>
      </p:sp>
      <p:sp>
        <p:nvSpPr>
          <p:cNvPr id="5" name="TextBox 4">
            <a:extLst>
              <a:ext uri="{FF2B5EF4-FFF2-40B4-BE49-F238E27FC236}">
                <a16:creationId xmlns:a16="http://schemas.microsoft.com/office/drawing/2014/main" id="{03399A40-B7DA-8289-7ED6-289AF2B5B884}"/>
              </a:ext>
            </a:extLst>
          </p:cNvPr>
          <p:cNvSpPr txBox="1"/>
          <p:nvPr/>
        </p:nvSpPr>
        <p:spPr>
          <a:xfrm>
            <a:off x="318774" y="6291327"/>
            <a:ext cx="7555397" cy="523220"/>
          </a:xfrm>
          <a:prstGeom prst="rect">
            <a:avLst/>
          </a:prstGeom>
          <a:noFill/>
          <a:ln>
            <a:solidFill>
              <a:schemeClr val="accent1"/>
            </a:solidFill>
          </a:ln>
        </p:spPr>
        <p:txBody>
          <a:bodyPr wrap="square" rtlCol="0">
            <a:spAutoFit/>
          </a:bodyPr>
          <a:lstStyle/>
          <a:p>
            <a:pPr marL="342900" indent="-342900" defTabSz="457207">
              <a:spcBef>
                <a:spcPts val="600"/>
              </a:spcBef>
              <a:buClr>
                <a:schemeClr val="bg2"/>
              </a:buClr>
              <a:buSzPct val="80000"/>
              <a:buFont typeface="Wingdings" panose="05000000000000000000" pitchFamily="2" charset="2"/>
              <a:buChar char="v"/>
              <a:defRPr/>
            </a:pPr>
            <a:r>
              <a:rPr lang="en-US" sz="1400">
                <a:solidFill>
                  <a:schemeClr val="accent4"/>
                </a:solidFill>
                <a:latin typeface="Arial" panose="020B0604020202020204" pitchFamily="34" charset="0"/>
                <a:ea typeface="+mj-ea"/>
                <a:cs typeface="Arial" panose="020B0604020202020204" pitchFamily="34" charset="0"/>
              </a:rPr>
              <a:t>You can also text WELL to 65173</a:t>
            </a:r>
            <a:r>
              <a:rPr lang="en-US" sz="1400">
                <a:solidFill>
                  <a:schemeClr val="accent4"/>
                </a:solidFill>
                <a:latin typeface="Arial" panose="020B0604020202020204" pitchFamily="34" charset="0"/>
                <a:cs typeface="Arial" panose="020B0604020202020204" pitchFamily="34" charset="0"/>
              </a:rPr>
              <a:t> or go to </a:t>
            </a:r>
            <a:r>
              <a:rPr lang="en-US" sz="1400" b="1">
                <a:solidFill>
                  <a:srgbClr val="007582"/>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nycwell.cityofnewyork.us</a:t>
            </a:r>
            <a:r>
              <a:rPr lang="en-US" sz="1400">
                <a:solidFill>
                  <a:schemeClr val="accent4"/>
                </a:solidFill>
                <a:latin typeface="Arial" panose="020B0604020202020204" pitchFamily="34" charset="0"/>
                <a:cs typeface="Arial" panose="020B0604020202020204" pitchFamily="34" charset="0"/>
              </a:rPr>
              <a:t>, an online resource for individuals, families and agencies in need of help and information.</a:t>
            </a:r>
            <a:r>
              <a:rPr lang="en-US" sz="1400" b="1">
                <a:solidFill>
                  <a:schemeClr val="accent4"/>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334099761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14" name="Rectangle 11">
            <a:extLst>
              <a:ext uri="{FF2B5EF4-FFF2-40B4-BE49-F238E27FC236}">
                <a16:creationId xmlns:a16="http://schemas.microsoft.com/office/drawing/2014/main" id="{36D40071-44A4-5FBC-9428-7C942901AF1F}"/>
              </a:ext>
            </a:extLst>
          </p:cNvPr>
          <p:cNvSpPr>
            <a:spLocks noGrp="1" noChangeArrowheads="1"/>
          </p:cNvSpPr>
          <p:nvPr>
            <p:ph type="title"/>
          </p:nvPr>
        </p:nvSpPr>
        <p:spPr>
          <a:xfrm>
            <a:off x="1" y="397719"/>
            <a:ext cx="9143999" cy="1364348"/>
          </a:xfrm>
        </p:spPr>
        <p:txBody>
          <a:bodyPr anchor="ctr">
            <a:noAutofit/>
          </a:bodyPr>
          <a:lstStyle/>
          <a:p>
            <a:pPr algn="ctr" eaLnBrk="1" hangingPunct="1">
              <a:lnSpc>
                <a:spcPct val="90000"/>
              </a:lnSpc>
              <a:defRPr/>
            </a:pPr>
            <a:r>
              <a:rPr lang="en-US" sz="3200" b="1">
                <a:solidFill>
                  <a:schemeClr val="bg1"/>
                </a:solidFill>
                <a:latin typeface="Arial headings"/>
                <a:cs typeface="Times New Roman" panose="02020603050405020304" pitchFamily="18" charset="0"/>
              </a:rPr>
              <a:t>What types of Child and </a:t>
            </a:r>
            <a:br>
              <a:rPr lang="en-US" sz="3200" b="1">
                <a:solidFill>
                  <a:schemeClr val="bg1"/>
                </a:solidFill>
                <a:latin typeface="Arial headings"/>
                <a:cs typeface="Times New Roman" panose="02020603050405020304" pitchFamily="18" charset="0"/>
              </a:rPr>
            </a:br>
            <a:r>
              <a:rPr lang="en-US" sz="3200" b="1">
                <a:solidFill>
                  <a:schemeClr val="bg1"/>
                </a:solidFill>
                <a:latin typeface="Arial headings"/>
                <a:cs typeface="Times New Roman" panose="02020603050405020304" pitchFamily="18" charset="0"/>
              </a:rPr>
              <a:t>Adolescent Mental Health </a:t>
            </a:r>
            <a:br>
              <a:rPr lang="en-US" sz="3200" b="1">
                <a:solidFill>
                  <a:schemeClr val="bg1"/>
                </a:solidFill>
                <a:latin typeface="Arial headings"/>
                <a:cs typeface="Times New Roman" panose="02020603050405020304" pitchFamily="18" charset="0"/>
              </a:rPr>
            </a:br>
            <a:r>
              <a:rPr lang="en-US" sz="3200" b="1">
                <a:solidFill>
                  <a:schemeClr val="bg1"/>
                </a:solidFill>
                <a:latin typeface="Arial headings"/>
                <a:cs typeface="Times New Roman" panose="02020603050405020304" pitchFamily="18" charset="0"/>
              </a:rPr>
              <a:t>Services are available in NYC?</a:t>
            </a:r>
            <a:br>
              <a:rPr lang="en-US" altLang="en-US" sz="3200" b="1">
                <a:solidFill>
                  <a:srgbClr val="EBEBEB"/>
                </a:solidFill>
                <a:latin typeface="Arial headings"/>
                <a:cs typeface="Times New Roman" panose="02020603050405020304" pitchFamily="18" charset="0"/>
              </a:rPr>
            </a:br>
            <a:endParaRPr lang="en-US" altLang="en-US" sz="2400" b="1" i="1">
              <a:solidFill>
                <a:schemeClr val="accent4"/>
              </a:solidFill>
              <a:latin typeface="Arial headings"/>
              <a:cs typeface="Times New Roman" panose="02020603050405020304" pitchFamily="18" charset="0"/>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nvPr>
        </p:nvGraphicFramePr>
        <p:xfrm>
          <a:off x="319087" y="2402308"/>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319087" y="2286162"/>
            <a:ext cx="8505825" cy="5095933"/>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lgn="just">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You can contact Children's Single Point of Access (CSPOA)</a:t>
            </a:r>
            <a:r>
              <a:rPr lang="en-US" sz="1700">
                <a:solidFill>
                  <a:schemeClr val="accent4"/>
                </a:solidFill>
                <a:latin typeface="Arial" panose="020B0604020202020204" pitchFamily="34" charset="0"/>
                <a:cs typeface="Arial" panose="020B0604020202020204" pitchFamily="34" charset="0"/>
              </a:rPr>
              <a:t> which is a centralized referral system for children with serious emotional disturbance who need intensive mental health services to remain at home or in their community (</a:t>
            </a:r>
            <a:r>
              <a:rPr lang="en-US" sz="1700" b="1" u="sng">
                <a:solidFill>
                  <a:srgbClr val="007582"/>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more information here</a:t>
            </a:r>
            <a:r>
              <a:rPr lang="en-US" sz="1700">
                <a:solidFill>
                  <a:schemeClr val="accent4"/>
                </a:solidFill>
                <a:latin typeface="Arial" panose="020B0604020202020204" pitchFamily="34" charset="0"/>
                <a:cs typeface="Arial" panose="020B0604020202020204" pitchFamily="34" charset="0"/>
              </a:rPr>
              <a:t>).</a:t>
            </a:r>
          </a:p>
          <a:p>
            <a:pPr marL="34290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CSPOA can direct children as old as 21 to a variety of mental health services community services. After receiving a referral request, CSPOA will conduct an assessment and interview the family and the person making the referral to determine the child’s needs.</a:t>
            </a:r>
          </a:p>
          <a:p>
            <a:pPr marL="342900" indent="-342900" algn="just">
              <a:buClr>
                <a:schemeClr val="bg2"/>
              </a:buClr>
              <a:buFont typeface="Wingdings" panose="05000000000000000000" pitchFamily="2" charset="2"/>
              <a:buChar char="v"/>
              <a:defRPr/>
            </a:pPr>
            <a:r>
              <a:rPr lang="en-US" sz="1700" b="1">
                <a:solidFill>
                  <a:schemeClr val="accent4"/>
                </a:solidFill>
                <a:latin typeface="Arial" panose="020B0604020202020204" pitchFamily="34" charset="0"/>
                <a:ea typeface="+mn-lt"/>
                <a:cs typeface="Arial" panose="020B0604020202020204" pitchFamily="34" charset="0"/>
              </a:rPr>
              <a:t>Based on the child's needs, CSPOA will make referrals to the appropriate program such as:</a:t>
            </a:r>
            <a:endParaRPr lang="en-US" sz="1700" b="1">
              <a:solidFill>
                <a:schemeClr val="accent4"/>
              </a:solidFill>
              <a:latin typeface="Arial" panose="020B0604020202020204" pitchFamily="34" charset="0"/>
              <a:cs typeface="Arial" panose="020B0604020202020204" pitchFamily="34" charset="0"/>
            </a:endParaRPr>
          </a:p>
          <a:p>
            <a:pPr marL="742956" lvl="1"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Health Home Care Management (ages 0-21).</a:t>
            </a:r>
            <a:endParaRPr lang="en-US" sz="1700">
              <a:solidFill>
                <a:schemeClr val="accent4"/>
              </a:solidFill>
              <a:latin typeface="Arial" panose="020B0604020202020204" pitchFamily="34" charset="0"/>
              <a:cs typeface="Arial" panose="020B0604020202020204" pitchFamily="34" charset="0"/>
            </a:endParaRPr>
          </a:p>
          <a:p>
            <a:pPr marL="742956" lvl="1"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Non-Medicaid Care Coordination (ages 0-21) )</a:t>
            </a:r>
            <a:endParaRPr lang="en-US" sz="1700">
              <a:solidFill>
                <a:schemeClr val="accent4"/>
              </a:solidFill>
              <a:latin typeface="Arial" panose="020B0604020202020204" pitchFamily="34" charset="0"/>
              <a:cs typeface="Arial" panose="020B0604020202020204" pitchFamily="34" charset="0"/>
            </a:endParaRPr>
          </a:p>
          <a:p>
            <a:pPr marL="742956" lvl="1"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Community Residence (ages 5-17)</a:t>
            </a:r>
            <a:endParaRPr lang="en-US" sz="1700">
              <a:solidFill>
                <a:schemeClr val="accent4"/>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endParaRPr lang="en-US" sz="1700">
              <a:solidFill>
                <a:schemeClr val="accent4"/>
              </a:solidFill>
              <a:latin typeface="Arial" panose="020B0604020202020204" pitchFamily="34" charset="0"/>
              <a:cs typeface="Arial" panose="020B0604020202020204" pitchFamily="34" charset="0"/>
            </a:endParaRPr>
          </a:p>
          <a:p>
            <a:pPr marL="0" indent="0" algn="just">
              <a:spcBef>
                <a:spcPts val="0"/>
              </a:spcBef>
              <a:buClr>
                <a:schemeClr val="bg2"/>
              </a:buClr>
              <a:buNone/>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25</a:t>
            </a:fld>
            <a:endParaRPr lang="en-US"/>
          </a:p>
        </p:txBody>
      </p:sp>
    </p:spTree>
    <p:extLst>
      <p:ext uri="{BB962C8B-B14F-4D97-AF65-F5344CB8AC3E}">
        <p14:creationId xmlns:p14="http://schemas.microsoft.com/office/powerpoint/2010/main" val="195369784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14" name="Rectangle 11">
            <a:extLst>
              <a:ext uri="{FF2B5EF4-FFF2-40B4-BE49-F238E27FC236}">
                <a16:creationId xmlns:a16="http://schemas.microsoft.com/office/drawing/2014/main" id="{36D40071-44A4-5FBC-9428-7C942901AF1F}"/>
              </a:ext>
            </a:extLst>
          </p:cNvPr>
          <p:cNvSpPr>
            <a:spLocks noGrp="1" noChangeArrowheads="1"/>
          </p:cNvSpPr>
          <p:nvPr>
            <p:ph type="title"/>
          </p:nvPr>
        </p:nvSpPr>
        <p:spPr>
          <a:xfrm>
            <a:off x="1" y="397719"/>
            <a:ext cx="9143999" cy="1364348"/>
          </a:xfrm>
        </p:spPr>
        <p:txBody>
          <a:bodyPr anchor="ctr">
            <a:noAutofit/>
          </a:bodyPr>
          <a:lstStyle/>
          <a:p>
            <a:pPr algn="ctr" eaLnBrk="1" hangingPunct="1">
              <a:lnSpc>
                <a:spcPct val="90000"/>
              </a:lnSpc>
              <a:defRPr/>
            </a:pPr>
            <a:r>
              <a:rPr lang="en-US" sz="3800" b="1">
                <a:solidFill>
                  <a:schemeClr val="bg1"/>
                </a:solidFill>
                <a:latin typeface="Arial headings"/>
                <a:cs typeface="Times New Roman" panose="02020603050405020304" pitchFamily="18" charset="0"/>
              </a:rPr>
              <a:t>What is Clinic Treatment?</a:t>
            </a:r>
            <a:endParaRPr lang="en-US" altLang="en-US" sz="3800" b="1" i="1">
              <a:solidFill>
                <a:schemeClr val="accent4"/>
              </a:solidFill>
              <a:latin typeface="Arial headings"/>
              <a:cs typeface="Times New Roman" panose="02020603050405020304" pitchFamily="18" charset="0"/>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extLst>
              <p:ext uri="{D42A27DB-BD31-4B8C-83A1-F6EECF244321}">
                <p14:modId xmlns:p14="http://schemas.microsoft.com/office/powerpoint/2010/main" val="823974420"/>
              </p:ext>
            </p:extLst>
          </p:nvPr>
        </p:nvGraphicFramePr>
        <p:xfrm>
          <a:off x="319087" y="2428941"/>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319087" y="2286162"/>
            <a:ext cx="8505825" cy="5095933"/>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The purpose of clinic treatment is to identify and treat emotional disabilities on an outpatient basis, strengthen family functioning, and support children in their natural environments.</a:t>
            </a:r>
          </a:p>
          <a:p>
            <a:pPr marL="342900"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 Clinic services include:</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Assessments (psychiatric, psychosocial)</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Individual, family, and group therapies</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Medication management</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Case management</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Referrals</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Medication management</a:t>
            </a:r>
          </a:p>
          <a:p>
            <a:pPr marL="342900"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Who can get services?</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Children from birth to age 18 (Please note that not all clinics accept children under 5 years old)</a:t>
            </a:r>
          </a:p>
          <a:p>
            <a:pPr marL="742956" lvl="1" indent="-342900" algn="just">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Children with emotional, behavioral, and mental health challenges</a:t>
            </a:r>
          </a:p>
          <a:p>
            <a:pPr marL="742956" lvl="1" indent="-342900" algn="just">
              <a:buClr>
                <a:schemeClr val="bg2"/>
              </a:buClr>
              <a:buFont typeface="Wingdings" panose="05000000000000000000" pitchFamily="2" charset="2"/>
              <a:buChar char="v"/>
              <a:defRPr/>
            </a:pPr>
            <a:endParaRPr lang="en-US" sz="1400">
              <a:solidFill>
                <a:schemeClr val="accent4"/>
              </a:solidFill>
              <a:latin typeface="Arial" panose="020B0604020202020204" pitchFamily="34" charset="0"/>
              <a:cs typeface="Arial" panose="020B0604020202020204" pitchFamily="34" charset="0"/>
            </a:endParaRPr>
          </a:p>
          <a:p>
            <a:pPr marL="742956" lvl="1" indent="-342900" algn="just">
              <a:buClr>
                <a:schemeClr val="bg2"/>
              </a:buClr>
              <a:buFont typeface="Wingdings" panose="05000000000000000000" pitchFamily="2" charset="2"/>
              <a:buChar char="v"/>
              <a:defRPr/>
            </a:pPr>
            <a:endParaRPr lang="en-US" sz="1400">
              <a:solidFill>
                <a:schemeClr val="accent4"/>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endParaRPr lang="en-US" sz="1400">
              <a:solidFill>
                <a:schemeClr val="accent4"/>
              </a:solidFill>
              <a:latin typeface="Arial" panose="020B0604020202020204" pitchFamily="34" charset="0"/>
              <a:cs typeface="Arial" panose="020B0604020202020204" pitchFamily="34" charset="0"/>
            </a:endParaRPr>
          </a:p>
          <a:p>
            <a:pPr marL="0" indent="0" algn="just">
              <a:spcBef>
                <a:spcPts val="0"/>
              </a:spcBef>
              <a:buClr>
                <a:schemeClr val="bg2"/>
              </a:buClr>
              <a:buNone/>
              <a:defRPr/>
            </a:pPr>
            <a:endParaRPr lang="en-U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26</a:t>
            </a:fld>
            <a:endParaRPr lang="en-US"/>
          </a:p>
        </p:txBody>
      </p:sp>
      <p:sp>
        <p:nvSpPr>
          <p:cNvPr id="6" name="Content Placeholder 2">
            <a:extLst>
              <a:ext uri="{FF2B5EF4-FFF2-40B4-BE49-F238E27FC236}">
                <a16:creationId xmlns:a16="http://schemas.microsoft.com/office/drawing/2014/main" id="{C6490D28-76AE-1521-33C7-A618901CB692}"/>
              </a:ext>
            </a:extLst>
          </p:cNvPr>
          <p:cNvSpPr txBox="1">
            <a:spLocks noChangeArrowheads="1"/>
          </p:cNvSpPr>
          <p:nvPr/>
        </p:nvSpPr>
        <p:spPr>
          <a:xfrm>
            <a:off x="289536" y="5783235"/>
            <a:ext cx="7476895" cy="950816"/>
          </a:xfrm>
          <a:prstGeom prst="rect">
            <a:avLst/>
          </a:prstGeom>
          <a:solidFill>
            <a:srgbClr val="A9A9A9"/>
          </a:solidFill>
          <a:ln>
            <a:solidFill>
              <a:srgbClr val="007582"/>
            </a:solidFill>
          </a:ln>
        </p:spPr>
        <p:txBody>
          <a:bodyPr vert="horz" lIns="91440" tIns="45720" rIns="91440" bIns="45720" rtlCol="0" anchor="t">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lvl="1" indent="0" algn="just">
              <a:lnSpc>
                <a:spcPct val="90000"/>
              </a:lnSpc>
              <a:spcBef>
                <a:spcPts val="600"/>
              </a:spcBef>
              <a:buClr>
                <a:schemeClr val="bg2"/>
              </a:buClr>
              <a:buNone/>
              <a:defRPr/>
            </a:pPr>
            <a:r>
              <a:rPr lang="en-US" sz="1400" b="1">
                <a:solidFill>
                  <a:schemeClr val="accent4"/>
                </a:solidFill>
                <a:latin typeface="Arial" panose="020B0604020202020204" pitchFamily="34" charset="0"/>
                <a:cs typeface="Arial" panose="020B0604020202020204" pitchFamily="34" charset="0"/>
              </a:rPr>
              <a:t>How to access services </a:t>
            </a:r>
          </a:p>
          <a:p>
            <a:pPr marL="342900" lvl="1" indent="-342900" algn="just">
              <a:lnSpc>
                <a:spcPct val="90000"/>
              </a:lnSpc>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Contact the clinic directly to arrange an appointment</a:t>
            </a:r>
          </a:p>
          <a:p>
            <a:pPr marL="342900" lvl="1" indent="-342900" algn="just">
              <a:lnSpc>
                <a:spcPct val="90000"/>
              </a:lnSpc>
              <a:spcBef>
                <a:spcPts val="600"/>
              </a:spcBef>
              <a:buClr>
                <a:schemeClr val="bg2"/>
              </a:buClr>
              <a:buFont typeface="Wingdings" panose="05000000000000000000" pitchFamily="2" charset="2"/>
              <a:buChar char="v"/>
              <a:defRPr/>
            </a:pPr>
            <a:r>
              <a:rPr lang="en-US" sz="1400">
                <a:solidFill>
                  <a:schemeClr val="accent4"/>
                </a:solidFill>
                <a:latin typeface="Arial" panose="020B0604020202020204" pitchFamily="34" charset="0"/>
                <a:cs typeface="Arial" panose="020B0604020202020204" pitchFamily="34" charset="0"/>
              </a:rPr>
              <a:t>You can get a list of clinics by calling (888) NYC-Well (888-692-9355), or by visiting the </a:t>
            </a:r>
            <a:r>
              <a:rPr lang="en-US" sz="1400" b="1">
                <a:solidFill>
                  <a:srgbClr val="007582"/>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New York State Office of Mental Health's Program Directory</a:t>
            </a:r>
            <a:endParaRPr lang="en-US" altLang="en-US" sz="1400">
              <a:solidFill>
                <a:schemeClr val="accent4"/>
              </a:solidFill>
              <a:latin typeface="Arial" panose="020B0604020202020204" pitchFamily="34" charset="0"/>
              <a:cs typeface="Arial" panose="020B0604020202020204" pitchFamily="34" charset="0"/>
            </a:endParaRPr>
          </a:p>
          <a:p>
            <a:pPr marL="0" indent="0">
              <a:lnSpc>
                <a:spcPct val="90000"/>
              </a:lnSpc>
              <a:buFont typeface="Wingdings 3" charset="2"/>
              <a:buNone/>
            </a:pPr>
            <a:endParaRPr lang="en-US" altLang="en-US" sz="1600">
              <a:solidFill>
                <a:schemeClr val="accent4"/>
              </a:solidFill>
              <a:latin typeface="Arial"/>
              <a:cs typeface="Arial"/>
            </a:endParaRPr>
          </a:p>
        </p:txBody>
      </p:sp>
    </p:spTree>
    <p:extLst>
      <p:ext uri="{BB962C8B-B14F-4D97-AF65-F5344CB8AC3E}">
        <p14:creationId xmlns:p14="http://schemas.microsoft.com/office/powerpoint/2010/main" val="179500781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nvPr>
        </p:nvGraphicFramePr>
        <p:xfrm>
          <a:off x="319087" y="2402308"/>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319087" y="2218990"/>
            <a:ext cx="8505825" cy="5095933"/>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lgn="just">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Students</a:t>
            </a:r>
            <a:r>
              <a:rPr lang="en-US" altLang="en-US" sz="1200" b="1">
                <a:solidFill>
                  <a:schemeClr val="accent4"/>
                </a:solidFill>
                <a:latin typeface="Arial" panose="020B0604020202020204" pitchFamily="34" charset="0"/>
                <a:cs typeface="Arial" panose="020B0604020202020204" pitchFamily="34" charset="0"/>
              </a:rPr>
              <a:t> </a:t>
            </a: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with disabilities can be suspended and are subject to the same rules as other students.</a:t>
            </a:r>
          </a:p>
          <a:p>
            <a:pPr marL="342900" indent="-342900" algn="just">
              <a:buClr>
                <a:schemeClr val="bg2"/>
              </a:buClr>
              <a:buFont typeface="Wingdings" panose="05000000000000000000" pitchFamily="2" charset="2"/>
              <a:buChar char="v"/>
              <a:defRPr/>
            </a:pP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However, students may not be punished for actions that are the result of their disabilities. </a:t>
            </a:r>
            <a:endParaRPr lang="en-US" sz="1200" b="1">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Students</a:t>
            </a:r>
            <a:r>
              <a:rPr lang="en-US" sz="1200" b="1">
                <a:solidFill>
                  <a:schemeClr val="accent4"/>
                </a:solidFill>
                <a:latin typeface="Arial" panose="020B0604020202020204" pitchFamily="34" charset="0"/>
                <a:ea typeface="Calibri" panose="020F0502020204030204" pitchFamily="34" charset="0"/>
                <a:cs typeface="Arial" panose="020B0604020202020204" pitchFamily="34" charset="0"/>
              </a:rPr>
              <a:t> </a:t>
            </a: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with IEP’s cannot be </a:t>
            </a:r>
          </a:p>
          <a:p>
            <a:pPr marL="742956" lvl="1" indent="-342900" algn="just">
              <a:buClr>
                <a:schemeClr val="bg2"/>
              </a:buClr>
              <a:buFont typeface="Wingdings" panose="05000000000000000000" pitchFamily="2" charset="2"/>
              <a:buChar char="v"/>
              <a:defRPr/>
            </a:pP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suspended for more than ten (10) consecutive days without notice because it is considered a change of placement</a:t>
            </a:r>
          </a:p>
          <a:p>
            <a:pPr marL="742956" lvl="1" indent="-342900" algn="just">
              <a:buClr>
                <a:schemeClr val="bg2"/>
              </a:buClr>
              <a:buFont typeface="Wingdings" panose="05000000000000000000" pitchFamily="2" charset="2"/>
              <a:buChar char="v"/>
              <a:defRPr/>
            </a:pPr>
            <a:r>
              <a:rPr lang="en-US" sz="1200" i="1">
                <a:solidFill>
                  <a:schemeClr val="accent4"/>
                </a:solidFill>
                <a:latin typeface="Arial" panose="020B0604020202020204" pitchFamily="34" charset="0"/>
                <a:ea typeface="Calibri" panose="020F0502020204030204" pitchFamily="34" charset="0"/>
                <a:cs typeface="Arial" panose="020B0604020202020204" pitchFamily="34" charset="0"/>
              </a:rPr>
              <a:t>expelled </a:t>
            </a: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from school although they can be placed in alternative settings</a:t>
            </a:r>
          </a:p>
          <a:p>
            <a:pPr marL="342900" indent="-342900" algn="just">
              <a:buClr>
                <a:schemeClr val="bg2"/>
              </a:buClr>
              <a:buFont typeface="Wingdings" panose="05000000000000000000" pitchFamily="2" charset="2"/>
              <a:buChar char="v"/>
              <a:defRPr/>
            </a:pP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Students with IEP’s who are suspended for more than 10 consecutive days have a right to have their program and service continued while they are suspended.</a:t>
            </a:r>
          </a:p>
          <a:p>
            <a:pPr marL="342900" indent="-342900" algn="just">
              <a:buClr>
                <a:schemeClr val="bg2"/>
              </a:buClr>
              <a:buFont typeface="Wingdings" panose="05000000000000000000" pitchFamily="2" charset="2"/>
              <a:buChar char="v"/>
              <a:defRPr/>
            </a:pP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Repeated suspensions for fewer than 10 days can also be seen as a “change in placement.”  This means that you have the right to seek a due process hearing just as you do with any other disagreement about your child’s IEP or placement.</a:t>
            </a:r>
          </a:p>
          <a:p>
            <a:pPr marL="342900" indent="-342900" algn="just">
              <a:buClr>
                <a:schemeClr val="bg2"/>
              </a:buClr>
              <a:buFont typeface="Wingdings" panose="05000000000000000000" pitchFamily="2" charset="2"/>
              <a:buChar char="v"/>
              <a:defRPr/>
            </a:pP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If the student is being suspended, you have a right to a Manifestation Determination Review (MDR) to determine if the behavior for which the child is being disciplined results from his/her disability.</a:t>
            </a:r>
          </a:p>
          <a:p>
            <a:pPr marL="342900" indent="-342900" algn="just">
              <a:buClr>
                <a:schemeClr val="bg2"/>
              </a:buClr>
              <a:buFont typeface="Wingdings" panose="05000000000000000000" pitchFamily="2" charset="2"/>
              <a:buChar char="v"/>
              <a:defRPr/>
            </a:pPr>
            <a:r>
              <a:rPr lang="en-US" sz="1200">
                <a:solidFill>
                  <a:schemeClr val="accent4"/>
                </a:solidFill>
                <a:latin typeface="Arial" panose="020B0604020202020204" pitchFamily="34" charset="0"/>
                <a:ea typeface="Calibri" panose="020F0502020204030204" pitchFamily="34" charset="0"/>
                <a:cs typeface="Arial" panose="020B0604020202020204" pitchFamily="34" charset="0"/>
              </a:rPr>
              <a:t>Although </a:t>
            </a:r>
            <a:r>
              <a:rPr lang="en-US" sz="1200">
                <a:solidFill>
                  <a:schemeClr val="accent4"/>
                </a:solidFill>
                <a:latin typeface="Arial" panose="020B0604020202020204" pitchFamily="34" charset="0"/>
                <a:cs typeface="Arial" panose="020B0604020202020204" pitchFamily="34" charset="0"/>
              </a:rPr>
              <a:t>our office does not handle suspension hearings, we can advise you about your rights to an MDR and help you to get the school to provide behavioral supports to your child to avoid future suspensions or discipline.</a:t>
            </a:r>
          </a:p>
          <a:p>
            <a:pPr marL="342900" indent="-342900" algn="just">
              <a:spcBef>
                <a:spcPts val="600"/>
              </a:spcBef>
              <a:buClr>
                <a:schemeClr val="bg2"/>
              </a:buClr>
              <a:buFont typeface="Wingdings" panose="05000000000000000000" pitchFamily="2" charset="2"/>
              <a:buChar char="v"/>
              <a:defRPr/>
            </a:pPr>
            <a:r>
              <a:rPr lang="en-US" sz="1200" b="1">
                <a:solidFill>
                  <a:schemeClr val="accent4"/>
                </a:solidFill>
                <a:latin typeface="Arial" panose="020B0604020202020204" pitchFamily="34" charset="0"/>
                <a:cs typeface="Arial" panose="020B0604020202020204" pitchFamily="34" charset="0"/>
              </a:rPr>
              <a:t>Suspensions:</a:t>
            </a:r>
            <a:r>
              <a:rPr lang="en-US" sz="1200">
                <a:solidFill>
                  <a:schemeClr val="accent4"/>
                </a:solidFill>
                <a:latin typeface="Arial" panose="020B0604020202020204" pitchFamily="34" charset="0"/>
                <a:cs typeface="Arial" panose="020B0604020202020204" pitchFamily="34" charset="0"/>
              </a:rPr>
              <a:t> </a:t>
            </a:r>
            <a:r>
              <a:rPr lang="en-US" sz="1200" b="1">
                <a:solidFill>
                  <a:srgbClr val="007582"/>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https://www.schools.nyc.gov/school-life/safe-schools/suspensions</a:t>
            </a:r>
            <a:endParaRPr lang="en-US" sz="1200" b="1">
              <a:solidFill>
                <a:srgbClr val="007582"/>
              </a:solidFill>
              <a:latin typeface="Arial" panose="020B0604020202020204" pitchFamily="34" charset="0"/>
              <a:cs typeface="Arial" panose="020B0604020202020204" pitchFamily="34" charset="0"/>
            </a:endParaRPr>
          </a:p>
          <a:p>
            <a:endParaRPr lang="en-US" sz="1600"/>
          </a:p>
          <a:p>
            <a:pPr marL="342900" indent="-342900" algn="just">
              <a:spcBef>
                <a:spcPts val="0"/>
              </a:spcBef>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Bef>
                <a:spcPts val="0"/>
              </a:spcBef>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27</a:t>
            </a:fld>
            <a:endParaRPr lang="en-US"/>
          </a:p>
        </p:txBody>
      </p:sp>
      <p:sp>
        <p:nvSpPr>
          <p:cNvPr id="5" name="Rectangle 11">
            <a:extLst>
              <a:ext uri="{FF2B5EF4-FFF2-40B4-BE49-F238E27FC236}">
                <a16:creationId xmlns:a16="http://schemas.microsoft.com/office/drawing/2014/main" id="{AECA13AF-60AC-4470-B30F-510CAA3793C7}"/>
              </a:ext>
            </a:extLst>
          </p:cNvPr>
          <p:cNvSpPr txBox="1">
            <a:spLocks noChangeArrowheads="1"/>
          </p:cNvSpPr>
          <p:nvPr/>
        </p:nvSpPr>
        <p:spPr>
          <a:xfrm>
            <a:off x="0" y="768886"/>
            <a:ext cx="9144000" cy="1377085"/>
          </a:xfrm>
          <a:prstGeom prst="rect">
            <a:avLst/>
          </a:prstGeom>
        </p:spPr>
        <p:txBody>
          <a:bodyPr vert="horz" lIns="91440" tIns="45720" rIns="91440" bIns="45720" rtlCol="0" anchor="ctr">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0000"/>
              </a:lnSpc>
              <a:defRPr/>
            </a:pPr>
            <a:r>
              <a:rPr lang="en-US" altLang="en-US" sz="3200" b="1">
                <a:solidFill>
                  <a:schemeClr val="bg1"/>
                </a:solidFill>
                <a:latin typeface="Arial headings"/>
                <a:cs typeface="Times New Roman" panose="02020603050405020304" pitchFamily="18" charset="0"/>
              </a:rPr>
              <a:t>What should I do if my child </a:t>
            </a:r>
          </a:p>
          <a:p>
            <a:pPr algn="ctr">
              <a:lnSpc>
                <a:spcPct val="110000"/>
              </a:lnSpc>
              <a:defRPr/>
            </a:pPr>
            <a:r>
              <a:rPr lang="en-US" altLang="en-US" sz="3200" b="1">
                <a:solidFill>
                  <a:schemeClr val="bg1"/>
                </a:solidFill>
                <a:latin typeface="Arial headings"/>
                <a:cs typeface="Times New Roman" panose="02020603050405020304" pitchFamily="18" charset="0"/>
              </a:rPr>
              <a:t>continues to be suspended? </a:t>
            </a:r>
          </a:p>
          <a:p>
            <a:pPr algn="ctr">
              <a:lnSpc>
                <a:spcPct val="110000"/>
              </a:lnSpc>
              <a:defRPr/>
            </a:pPr>
            <a:r>
              <a:rPr lang="en-US" altLang="en-US" sz="3200" b="1">
                <a:solidFill>
                  <a:schemeClr val="bg1"/>
                </a:solidFill>
                <a:latin typeface="Arial headings"/>
                <a:cs typeface="Times New Roman" panose="02020603050405020304" pitchFamily="18" charset="0"/>
              </a:rPr>
              <a:t>What are his/her rights?</a:t>
            </a:r>
            <a:br>
              <a:rPr lang="en-US" altLang="en-US" sz="3200" b="1">
                <a:solidFill>
                  <a:schemeClr val="bg1"/>
                </a:solidFill>
                <a:latin typeface="Arial headings"/>
                <a:cs typeface="Times New Roman" panose="02020603050405020304" pitchFamily="18" charset="0"/>
              </a:rPr>
            </a:br>
            <a:br>
              <a:rPr lang="en-US" altLang="en-US" sz="3200" b="1">
                <a:solidFill>
                  <a:srgbClr val="EBEBEB"/>
                </a:solidFill>
                <a:latin typeface="Arial headings"/>
                <a:cs typeface="Times New Roman" panose="02020603050405020304" pitchFamily="18" charset="0"/>
              </a:rPr>
            </a:br>
            <a:endParaRPr lang="en-US" altLang="en-US" sz="3200" b="1">
              <a:solidFill>
                <a:schemeClr val="bg1"/>
              </a:solidFill>
              <a:latin typeface="Arial headings"/>
              <a:cs typeface="Times New Roman" panose="02020603050405020304" pitchFamily="18" charset="0"/>
            </a:endParaRPr>
          </a:p>
        </p:txBody>
      </p:sp>
    </p:spTree>
    <p:extLst>
      <p:ext uri="{BB962C8B-B14F-4D97-AF65-F5344CB8AC3E}">
        <p14:creationId xmlns:p14="http://schemas.microsoft.com/office/powerpoint/2010/main" val="61473057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1" y="379378"/>
            <a:ext cx="9143999" cy="1320663"/>
          </a:xfrm>
        </p:spPr>
        <p:txBody>
          <a:bodyPr anchor="ctr">
            <a:noAutofit/>
          </a:bodyPr>
          <a:lstStyle/>
          <a:p>
            <a:pPr algn="ctr"/>
            <a:r>
              <a:rPr lang="en-US" altLang="en-US" sz="3800" b="1">
                <a:solidFill>
                  <a:schemeClr val="bg1"/>
                </a:solidFill>
                <a:latin typeface="Arial headings"/>
              </a:rPr>
              <a:t>What are Types of Abuse?</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203607" y="2313421"/>
            <a:ext cx="4364137" cy="3335178"/>
          </a:xfrm>
          <a:solidFill>
            <a:schemeClr val="accent1"/>
          </a:solidFill>
          <a:ln>
            <a:solidFill>
              <a:schemeClr val="bg2"/>
            </a:solidFill>
          </a:ln>
        </p:spPr>
        <p:txBody>
          <a:bodyPr vert="horz" lIns="91440" tIns="45720" rIns="91440" bIns="45720" rtlCol="0" anchor="t">
            <a:normAutofit/>
          </a:bodyPr>
          <a:lstStyle/>
          <a:p>
            <a:pPr marL="0" indent="0" algn="ctr">
              <a:buNone/>
              <a:defRPr/>
            </a:pPr>
            <a:r>
              <a:rPr lang="en-US" altLang="en-US" b="1" u="sng">
                <a:solidFill>
                  <a:schemeClr val="bg1"/>
                </a:solidFill>
                <a:latin typeface="Arial" panose="020B0604020202020204" pitchFamily="34" charset="0"/>
                <a:cs typeface="Arial" panose="020B0604020202020204" pitchFamily="34" charset="0"/>
              </a:rPr>
              <a:t>Corporal Punishment/Physical</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sz="1400">
                <a:solidFill>
                  <a:srgbClr val="FDFDFD"/>
                </a:solidFill>
                <a:latin typeface="Arial" panose="020B0604020202020204" pitchFamily="34" charset="0"/>
                <a:cs typeface="Arial" panose="020B0604020202020204" pitchFamily="34" charset="0"/>
              </a:rPr>
              <a:t>Any act of physical force on a student for the purpose of punishment </a:t>
            </a:r>
          </a:p>
          <a:p>
            <a:pPr marL="342900" indent="-342900" algn="just">
              <a:buFont typeface="Wingdings" panose="05000000000000000000" pitchFamily="2" charset="2"/>
              <a:buChar char="v"/>
              <a:defRPr/>
            </a:pPr>
            <a:r>
              <a:rPr lang="en-US" sz="1400">
                <a:solidFill>
                  <a:srgbClr val="FDFDFD"/>
                </a:solidFill>
                <a:latin typeface="Arial" panose="020B0604020202020204" pitchFamily="34" charset="0"/>
                <a:cs typeface="Arial" panose="020B0604020202020204" pitchFamily="34" charset="0"/>
              </a:rPr>
              <a:t>It does not include “reasonable force” to protect oneself, students, employees, or school property </a:t>
            </a:r>
          </a:p>
          <a:p>
            <a:pPr marL="742956" lvl="1" indent="-342900" algn="just">
              <a:buFont typeface="Wingdings" panose="05000000000000000000" pitchFamily="2" charset="2"/>
              <a:buChar char="v"/>
              <a:defRPr/>
            </a:pPr>
            <a:r>
              <a:rPr lang="en-US" sz="1400">
                <a:solidFill>
                  <a:srgbClr val="FDFDFD"/>
                </a:solidFill>
                <a:latin typeface="Arial" panose="020B0604020202020204" pitchFamily="34" charset="0"/>
                <a:cs typeface="Arial" panose="020B0604020202020204" pitchFamily="34" charset="0"/>
              </a:rPr>
              <a:t>Force is only reasonable when it is no more than what is necessary to stop the behavior </a:t>
            </a:r>
          </a:p>
          <a:p>
            <a:pPr marL="342900" indent="-342900" algn="just">
              <a:buFont typeface="Wingdings" panose="05000000000000000000" pitchFamily="2" charset="2"/>
              <a:buChar char="v"/>
              <a:defRPr/>
            </a:pPr>
            <a:r>
              <a:rPr lang="en-US" sz="1400">
                <a:solidFill>
                  <a:srgbClr val="FDFDFD"/>
                </a:solidFill>
                <a:latin typeface="Arial" panose="020B0604020202020204" pitchFamily="34" charset="0"/>
                <a:cs typeface="Arial" panose="020B0604020202020204" pitchFamily="34" charset="0"/>
              </a:rPr>
              <a:t>DOE prohibits the use of corporal punishment on school property, school trips, school functions and in certain cases off-school property, if it presents a danger to the school-community</a:t>
            </a:r>
          </a:p>
        </p:txBody>
      </p:sp>
      <p:sp>
        <p:nvSpPr>
          <p:cNvPr id="2" name="Content Placeholder 2">
            <a:extLst>
              <a:ext uri="{FF2B5EF4-FFF2-40B4-BE49-F238E27FC236}">
                <a16:creationId xmlns:a16="http://schemas.microsoft.com/office/drawing/2014/main" id="{64629935-C68D-8E47-C700-F728B4EBA517}"/>
              </a:ext>
            </a:extLst>
          </p:cNvPr>
          <p:cNvSpPr txBox="1">
            <a:spLocks noChangeArrowheads="1"/>
          </p:cNvSpPr>
          <p:nvPr/>
        </p:nvSpPr>
        <p:spPr>
          <a:xfrm>
            <a:off x="4658582" y="2313421"/>
            <a:ext cx="4281810" cy="3335178"/>
          </a:xfrm>
          <a:prstGeom prst="rect">
            <a:avLst/>
          </a:prstGeom>
          <a:solidFill>
            <a:schemeClr val="accent1"/>
          </a:solidFill>
          <a:ln>
            <a:solidFill>
              <a:schemeClr val="bg2"/>
            </a:solidFill>
          </a:ln>
        </p:spPr>
        <p:txBody>
          <a:bodyPr vert="horz" lIns="91440" tIns="45720" rIns="91440" bIns="45720" rtlCol="0">
            <a:normAutofit fontScale="25000" lnSpcReduction="20000"/>
          </a:bodyPr>
          <a:lstStyle>
            <a:lvl1pPr indent="0" defTabSz="457207">
              <a:lnSpc>
                <a:spcPct val="90000"/>
              </a:lnSpc>
              <a:spcBef>
                <a:spcPts val="1000"/>
              </a:spcBef>
              <a:spcAft>
                <a:spcPts val="0"/>
              </a:spcAft>
              <a:buClr>
                <a:schemeClr val="bg2">
                  <a:lumMod val="40000"/>
                  <a:lumOff val="60000"/>
                </a:schemeClr>
              </a:buClr>
              <a:buSzPct val="80000"/>
              <a:buFont typeface="Wingdings 3" charset="2"/>
              <a:buNone/>
              <a:defRPr b="1" i="0" u="sng">
                <a:solidFill>
                  <a:schemeClr val="bg1"/>
                </a:solidFill>
                <a:latin typeface="Arial" panose="020B0604020202020204" pitchFamily="34" charset="0"/>
                <a:ea typeface="+mj-ea"/>
                <a:cs typeface="Arial" panose="020B0604020202020204" pitchFamily="34" charset="0"/>
              </a:defRPr>
            </a:lvl1pPr>
            <a:lvl2pPr marL="742962" indent="-285755" defTabSz="457207">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1143020" indent="-228604" defTabSz="457207">
              <a:spcBef>
                <a:spcPts val="1000"/>
              </a:spcBef>
              <a:spcAft>
                <a:spcPts val="0"/>
              </a:spcAft>
              <a:buClr>
                <a:schemeClr val="bg2">
                  <a:lumMod val="40000"/>
                  <a:lumOff val="60000"/>
                </a:schemeClr>
              </a:buClr>
              <a:buSzPct val="80000"/>
              <a:buFont typeface="Wingdings 3" charset="2"/>
              <a:buChar char=""/>
              <a:defRPr sz="1600" b="0" i="0">
                <a:latin typeface="+mj-lt"/>
                <a:ea typeface="+mj-ea"/>
                <a:cs typeface="+mj-cs"/>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algn="ctr">
              <a:lnSpc>
                <a:spcPct val="120000"/>
              </a:lnSpc>
              <a:defRPr/>
            </a:pPr>
            <a:r>
              <a:rPr lang="en-US" altLang="en-US" sz="8000"/>
              <a:t>Verbal</a:t>
            </a:r>
          </a:p>
          <a:p>
            <a:pPr marL="342906" indent="-342906" algn="just">
              <a:lnSpc>
                <a:spcPct val="120000"/>
              </a:lnSpc>
              <a:buFont typeface="Wingdings" panose="05000000000000000000" pitchFamily="2" charset="2"/>
              <a:buChar char="v"/>
              <a:defRPr/>
            </a:pPr>
            <a:r>
              <a:rPr lang="en-US" altLang="en-US" sz="5600" b="0" u="none">
                <a:solidFill>
                  <a:srgbClr val="FDFDFD"/>
                </a:solidFill>
              </a:rPr>
              <a:t>It </a:t>
            </a:r>
            <a:r>
              <a:rPr lang="en-US" sz="5600" b="0" u="none">
                <a:solidFill>
                  <a:srgbClr val="FDFDFD"/>
                </a:solidFill>
              </a:rPr>
              <a:t>is language that makes fun of or embarrasses the student, or that can be expected to make a student fear for his or her safety or which could be expected to cause physical harm.</a:t>
            </a:r>
          </a:p>
          <a:p>
            <a:pPr marL="342906" indent="-342906" algn="just">
              <a:lnSpc>
                <a:spcPct val="120000"/>
              </a:lnSpc>
              <a:buFont typeface="Wingdings" panose="05000000000000000000" pitchFamily="2" charset="2"/>
              <a:buChar char="v"/>
              <a:defRPr/>
            </a:pPr>
            <a:r>
              <a:rPr lang="en-US" sz="5600" u="none">
                <a:solidFill>
                  <a:srgbClr val="FDFDFD"/>
                </a:solidFill>
              </a:rPr>
              <a:t>This includes: </a:t>
            </a:r>
            <a:endParaRPr lang="en-US" sz="5600" b="0" u="none">
              <a:solidFill>
                <a:srgbClr val="FDFDFD"/>
              </a:solidFill>
            </a:endParaRPr>
          </a:p>
          <a:p>
            <a:pPr marL="1085868" lvl="1" indent="-342906" algn="just">
              <a:lnSpc>
                <a:spcPct val="120000"/>
              </a:lnSpc>
              <a:buFont typeface="Wingdings" panose="05000000000000000000" pitchFamily="2" charset="2"/>
              <a:buChar char="v"/>
              <a:defRPr/>
            </a:pPr>
            <a:r>
              <a:rPr lang="en-US" sz="5600">
                <a:solidFill>
                  <a:srgbClr val="FDFDFD"/>
                </a:solidFill>
                <a:latin typeface="Arial" panose="020B0604020202020204" pitchFamily="34" charset="0"/>
                <a:cs typeface="Arial" panose="020B0604020202020204" pitchFamily="34" charset="0"/>
              </a:rPr>
              <a:t>What was said to the student</a:t>
            </a:r>
          </a:p>
          <a:p>
            <a:pPr marL="1085868" lvl="1" indent="-342906" algn="just">
              <a:lnSpc>
                <a:spcPct val="120000"/>
              </a:lnSpc>
              <a:buFont typeface="Wingdings" panose="05000000000000000000" pitchFamily="2" charset="2"/>
              <a:buChar char="v"/>
              <a:defRPr/>
            </a:pPr>
            <a:r>
              <a:rPr lang="en-US" sz="5600">
                <a:solidFill>
                  <a:srgbClr val="FDFDFD"/>
                </a:solidFill>
                <a:latin typeface="Arial" panose="020B0604020202020204" pitchFamily="34" charset="0"/>
                <a:cs typeface="Arial" panose="020B0604020202020204" pitchFamily="34" charset="0"/>
              </a:rPr>
              <a:t>What was overheard by the student</a:t>
            </a:r>
          </a:p>
          <a:p>
            <a:pPr marL="1085868" lvl="1" indent="-342906" algn="just">
              <a:lnSpc>
                <a:spcPct val="120000"/>
              </a:lnSpc>
              <a:buFont typeface="Wingdings" panose="05000000000000000000" pitchFamily="2" charset="2"/>
              <a:buChar char="v"/>
              <a:defRPr/>
            </a:pPr>
            <a:r>
              <a:rPr lang="en-US" sz="5600">
                <a:solidFill>
                  <a:srgbClr val="FDFDFD"/>
                </a:solidFill>
                <a:latin typeface="Arial" panose="020B0604020202020204" pitchFamily="34" charset="0"/>
                <a:cs typeface="Arial" panose="020B0604020202020204" pitchFamily="34" charset="0"/>
              </a:rPr>
              <a:t>What was told to the student secondhand </a:t>
            </a:r>
          </a:p>
          <a:p>
            <a:pPr marL="342906" indent="-342906" algn="just">
              <a:lnSpc>
                <a:spcPct val="120000"/>
              </a:lnSpc>
              <a:buFont typeface="Wingdings" panose="05000000000000000000" pitchFamily="2" charset="2"/>
              <a:buChar char="v"/>
              <a:defRPr/>
            </a:pPr>
            <a:r>
              <a:rPr lang="en-US" sz="5600" b="1" u="none">
                <a:solidFill>
                  <a:srgbClr val="FDFDFD"/>
                </a:solidFill>
              </a:rPr>
              <a:t>Verbal abuse can be </a:t>
            </a:r>
            <a:r>
              <a:rPr lang="en-US" sz="5600" b="1">
                <a:solidFill>
                  <a:srgbClr val="FDFDFD"/>
                </a:solidFill>
              </a:rPr>
              <a:t>spoken</a:t>
            </a:r>
            <a:r>
              <a:rPr lang="en-US" sz="5600" b="1" u="none">
                <a:solidFill>
                  <a:srgbClr val="FDFDFD"/>
                </a:solidFill>
              </a:rPr>
              <a:t> or </a:t>
            </a:r>
            <a:r>
              <a:rPr lang="en-US" sz="5600" b="1">
                <a:solidFill>
                  <a:srgbClr val="FDFDFD"/>
                </a:solidFill>
              </a:rPr>
              <a:t>written</a:t>
            </a:r>
            <a:r>
              <a:rPr lang="en-US" sz="5600" b="1" u="none">
                <a:solidFill>
                  <a:srgbClr val="FDFDFD"/>
                </a:solidFill>
              </a:rPr>
              <a:t>.</a:t>
            </a:r>
          </a:p>
        </p:txBody>
      </p:sp>
      <p:pic>
        <p:nvPicPr>
          <p:cNvPr id="3" name="Picture 2" descr="Text&#10;&#10;Description automatically generated with medium confidence">
            <a:extLst>
              <a:ext uri="{FF2B5EF4-FFF2-40B4-BE49-F238E27FC236}">
                <a16:creationId xmlns:a16="http://schemas.microsoft.com/office/drawing/2014/main" id="{47FDA5C7-81D5-7D7A-6AF6-C99397CE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367" y="6406006"/>
            <a:ext cx="876829" cy="427027"/>
          </a:xfrm>
          <a:prstGeom prst="rect">
            <a:avLst/>
          </a:prstGeom>
        </p:spPr>
      </p:pic>
      <p:sp>
        <p:nvSpPr>
          <p:cNvPr id="4" name="Slide Number Placeholder 3">
            <a:extLst>
              <a:ext uri="{FF2B5EF4-FFF2-40B4-BE49-F238E27FC236}">
                <a16:creationId xmlns:a16="http://schemas.microsoft.com/office/drawing/2014/main" id="{D0E175A5-D1BA-DC24-DF4A-40CB34D0D569}"/>
              </a:ext>
            </a:extLst>
          </p:cNvPr>
          <p:cNvSpPr>
            <a:spLocks noGrp="1"/>
          </p:cNvSpPr>
          <p:nvPr>
            <p:ph type="sldNum" sz="quarter" idx="12"/>
          </p:nvPr>
        </p:nvSpPr>
        <p:spPr/>
        <p:txBody>
          <a:bodyPr/>
          <a:lstStyle/>
          <a:p>
            <a:fld id="{03F4D567-B7B4-473A-A858-9C3859BA076C}" type="slidenum">
              <a:rPr lang="en-US" smtClean="0"/>
              <a:t>28</a:t>
            </a:fld>
            <a:endParaRPr lang="en-US"/>
          </a:p>
        </p:txBody>
      </p:sp>
      <p:sp>
        <p:nvSpPr>
          <p:cNvPr id="5" name="TextBox 4">
            <a:extLst>
              <a:ext uri="{FF2B5EF4-FFF2-40B4-BE49-F238E27FC236}">
                <a16:creationId xmlns:a16="http://schemas.microsoft.com/office/drawing/2014/main" id="{D0877CF3-D4BF-AF02-61DC-40ECDB811598}"/>
              </a:ext>
            </a:extLst>
          </p:cNvPr>
          <p:cNvSpPr txBox="1"/>
          <p:nvPr/>
        </p:nvSpPr>
        <p:spPr>
          <a:xfrm>
            <a:off x="203607" y="5657671"/>
            <a:ext cx="4364137" cy="1200329"/>
          </a:xfrm>
          <a:prstGeom prst="rect">
            <a:avLst/>
          </a:prstGeom>
          <a:noFill/>
          <a:ln>
            <a:solidFill>
              <a:schemeClr val="bg2"/>
            </a:solidFill>
          </a:ln>
        </p:spPr>
        <p:txBody>
          <a:bodyPr wrap="square" rtlCol="0">
            <a:spAutoFit/>
          </a:bodyPr>
          <a:lstStyle/>
          <a:p>
            <a:pPr marL="342900" indent="-342900">
              <a:buFont typeface="+mj-lt"/>
              <a:buAutoNum type="arabicPeriod"/>
            </a:pPr>
            <a:r>
              <a:rPr lang="en-US" sz="1200" b="1">
                <a:solidFill>
                  <a:schemeClr val="accent4"/>
                </a:solidFill>
                <a:latin typeface="Arial" panose="020B0604020202020204" pitchFamily="34" charset="0"/>
                <a:cs typeface="Arial" panose="020B0604020202020204" pitchFamily="34" charset="0"/>
              </a:rPr>
              <a:t>You can report it to the principal at your child’s school</a:t>
            </a:r>
          </a:p>
          <a:p>
            <a:pPr marL="342900" indent="-342900">
              <a:buFont typeface="+mj-lt"/>
              <a:buAutoNum type="arabicPeriod"/>
            </a:pPr>
            <a:r>
              <a:rPr lang="en-US" sz="1200" b="1">
                <a:solidFill>
                  <a:schemeClr val="accent4"/>
                </a:solidFill>
                <a:latin typeface="Arial" panose="020B0604020202020204" pitchFamily="34" charset="0"/>
                <a:cs typeface="Arial" panose="020B0604020202020204" pitchFamily="34" charset="0"/>
              </a:rPr>
              <a:t>You can contact the Office of Special Investigations (OSI) to file a complaint </a:t>
            </a:r>
            <a:r>
              <a:rPr lang="en-US" sz="1200" b="1" u="sng">
                <a:solidFill>
                  <a:srgbClr val="007582"/>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https://www.nycenet.edu/cpu</a:t>
            </a:r>
            <a:endParaRPr lang="en-US" sz="1200" b="1" u="sng">
              <a:solidFill>
                <a:srgbClr val="007582"/>
              </a:solidFill>
              <a:latin typeface="Arial" panose="020B0604020202020204" pitchFamily="34" charset="0"/>
              <a:ea typeface="+mn-lt"/>
              <a:cs typeface="Arial" panose="020B0604020202020204" pitchFamily="34" charset="0"/>
            </a:endParaRPr>
          </a:p>
          <a:p>
            <a:pPr marL="342900" indent="-342900">
              <a:buFont typeface="+mj-lt"/>
              <a:buAutoNum type="arabicPeriod"/>
            </a:pPr>
            <a:r>
              <a:rPr lang="en-US" sz="1200" b="1">
                <a:solidFill>
                  <a:schemeClr val="accent4"/>
                </a:solidFill>
                <a:latin typeface="Arial" panose="020B0604020202020204" pitchFamily="34" charset="0"/>
                <a:cs typeface="Arial" panose="020B0604020202020204" pitchFamily="34" charset="0"/>
              </a:rPr>
              <a:t>You can call 311 or </a:t>
            </a:r>
            <a:r>
              <a:rPr lang="en-US" sz="1200" b="1">
                <a:solidFill>
                  <a:schemeClr val="accent4"/>
                </a:solidFill>
                <a:latin typeface="Arial" panose="020B0604020202020204" pitchFamily="34" charset="0"/>
                <a:ea typeface="+mn-lt"/>
                <a:cs typeface="Arial" panose="020B0604020202020204" pitchFamily="34" charset="0"/>
              </a:rPr>
              <a:t>(718) 935-3800.</a:t>
            </a:r>
            <a:endParaRPr lang="en-US" sz="1200" b="1">
              <a:solidFill>
                <a:schemeClr val="accent4"/>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C2E395-4538-5DD6-2F58-63FD8CF18319}"/>
              </a:ext>
            </a:extLst>
          </p:cNvPr>
          <p:cNvSpPr txBox="1"/>
          <p:nvPr/>
        </p:nvSpPr>
        <p:spPr>
          <a:xfrm>
            <a:off x="4658582" y="5684463"/>
            <a:ext cx="4281810" cy="523220"/>
          </a:xfrm>
          <a:prstGeom prst="rect">
            <a:avLst/>
          </a:prstGeom>
          <a:noFill/>
          <a:ln>
            <a:solidFill>
              <a:srgbClr val="007582"/>
            </a:solidFill>
          </a:ln>
        </p:spPr>
        <p:txBody>
          <a:bodyPr wrap="square" rtlCol="0">
            <a:spAutoFit/>
          </a:bodyPr>
          <a:lstStyle/>
          <a:p>
            <a:pPr marL="342906" indent="-342906" defTabSz="457207">
              <a:spcBef>
                <a:spcPts val="1000"/>
              </a:spcBef>
              <a:buClr>
                <a:schemeClr val="bg2">
                  <a:lumMod val="40000"/>
                  <a:lumOff val="60000"/>
                </a:schemeClr>
              </a:buClr>
              <a:buSzPct val="80000"/>
              <a:buFont typeface="Wingdings" panose="05000000000000000000" pitchFamily="2" charset="2"/>
              <a:buChar char="v"/>
              <a:defRPr/>
            </a:pPr>
            <a:r>
              <a:rPr lang="en-US" sz="1400" b="1" u="sng">
                <a:solidFill>
                  <a:srgbClr val="007582"/>
                </a:solidFill>
                <a:latin typeface="Arial" panose="020B0604020202020204" pitchFamily="34" charset="0"/>
                <a:ea typeface="+mj-ea"/>
                <a:cs typeface="Arial" panose="020B0604020202020204" pitchFamily="34" charset="0"/>
                <a:hlinkClick r:id="rId4">
                  <a:extLst>
                    <a:ext uri="{A12FA001-AC4F-418D-AE19-62706E023703}">
                      <ahyp:hlinkClr xmlns:ahyp="http://schemas.microsoft.com/office/drawing/2018/hyperlinkcolor" val="tx"/>
                    </a:ext>
                  </a:extLst>
                </a:hlinkClick>
              </a:rPr>
              <a:t>Department of Education NYC Regulation of Chancellor A-420 </a:t>
            </a:r>
            <a:r>
              <a:rPr lang="en-US" sz="1400" b="1" u="sng">
                <a:solidFill>
                  <a:srgbClr val="007582"/>
                </a:solidFill>
                <a:latin typeface="Arial" panose="020B0604020202020204" pitchFamily="34" charset="0"/>
                <a:ea typeface="+mj-ea"/>
                <a:cs typeface="Arial" panose="020B0604020202020204" pitchFamily="34" charset="0"/>
              </a:rPr>
              <a:t>&amp; A-421</a:t>
            </a:r>
          </a:p>
        </p:txBody>
      </p:sp>
    </p:spTree>
    <p:extLst>
      <p:ext uri="{BB962C8B-B14F-4D97-AF65-F5344CB8AC3E}">
        <p14:creationId xmlns:p14="http://schemas.microsoft.com/office/powerpoint/2010/main" val="170038514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rmAutofit fontScale="90000"/>
          </a:bodyPr>
          <a:lstStyle/>
          <a:p>
            <a:pPr algn="ctr"/>
            <a:r>
              <a:rPr lang="en-US" sz="3800" b="1" i="0" kern="1200">
                <a:solidFill>
                  <a:schemeClr val="bg1"/>
                </a:solidFill>
                <a:latin typeface="Arial headings"/>
              </a:rPr>
              <a:t>Due Process Rights:</a:t>
            </a:r>
            <a:br>
              <a:rPr lang="en-US" sz="4000" b="1" i="0" kern="1200">
                <a:solidFill>
                  <a:srgbClr val="FFFFFF"/>
                </a:solidFill>
                <a:latin typeface="Arial headings"/>
              </a:rPr>
            </a:br>
            <a:r>
              <a:rPr lang="en-US" sz="3000" b="1" i="1" kern="1200">
                <a:solidFill>
                  <a:schemeClr val="accent4"/>
                </a:solidFill>
                <a:latin typeface="Arial headings"/>
              </a:rPr>
              <a:t>What if I Do </a:t>
            </a:r>
            <a:r>
              <a:rPr lang="en-US" sz="3000" b="1" i="1">
                <a:solidFill>
                  <a:schemeClr val="accent4"/>
                </a:solidFill>
                <a:latin typeface="Arial headings"/>
              </a:rPr>
              <a:t>N</a:t>
            </a:r>
            <a:r>
              <a:rPr lang="en-US" sz="3000" b="1" i="1" kern="1200">
                <a:solidFill>
                  <a:schemeClr val="accent4"/>
                </a:solidFill>
                <a:latin typeface="Arial headings"/>
              </a:rPr>
              <a:t>ot </a:t>
            </a:r>
            <a:r>
              <a:rPr lang="en-US" sz="3000" b="1" i="1">
                <a:solidFill>
                  <a:schemeClr val="accent4"/>
                </a:solidFill>
                <a:latin typeface="Arial headings"/>
              </a:rPr>
              <a:t>A</a:t>
            </a:r>
            <a:r>
              <a:rPr lang="en-US" sz="3000" b="1" i="1" kern="1200">
                <a:solidFill>
                  <a:schemeClr val="accent4"/>
                </a:solidFill>
                <a:latin typeface="Arial headings"/>
              </a:rPr>
              <a:t>gree </a:t>
            </a:r>
            <a:r>
              <a:rPr lang="en-US" sz="3000" b="1" i="1">
                <a:solidFill>
                  <a:schemeClr val="accent4"/>
                </a:solidFill>
                <a:latin typeface="Arial headings"/>
              </a:rPr>
              <a:t>W</a:t>
            </a:r>
            <a:r>
              <a:rPr lang="en-US" sz="3000" b="1" i="1" kern="1200">
                <a:solidFill>
                  <a:schemeClr val="accent4"/>
                </a:solidFill>
                <a:latin typeface="Arial headings"/>
              </a:rPr>
              <a:t>ith </a:t>
            </a:r>
            <a:r>
              <a:rPr lang="en-US" sz="3000" b="1" i="1">
                <a:solidFill>
                  <a:schemeClr val="accent4"/>
                </a:solidFill>
                <a:latin typeface="Arial headings"/>
              </a:rPr>
              <a:t>T</a:t>
            </a:r>
            <a:r>
              <a:rPr lang="en-US" sz="3000" b="1" i="1" kern="1200">
                <a:solidFill>
                  <a:schemeClr val="accent4"/>
                </a:solidFill>
                <a:latin typeface="Arial headings"/>
              </a:rPr>
              <a:t>he </a:t>
            </a:r>
            <a:br>
              <a:rPr lang="en-US" sz="3000" b="1" i="1" kern="1200">
                <a:solidFill>
                  <a:schemeClr val="accent4"/>
                </a:solidFill>
                <a:latin typeface="Arial headings"/>
              </a:rPr>
            </a:br>
            <a:r>
              <a:rPr lang="en-US" sz="3000" b="1" i="1" kern="1200">
                <a:solidFill>
                  <a:schemeClr val="accent4"/>
                </a:solidFill>
                <a:latin typeface="Arial headings"/>
              </a:rPr>
              <a:t>IEP Team’s Recommendations?</a:t>
            </a:r>
            <a:br>
              <a:rPr lang="en-US" altLang="en-US" sz="3800" b="1">
                <a:solidFill>
                  <a:srgbClr val="FFFFFF"/>
                </a:solidFill>
                <a:latin typeface="Arial headings"/>
                <a:cs typeface="Times New Roman"/>
              </a:rPr>
            </a:br>
            <a:endParaRPr lang="en-US" altLang="en-US" sz="3800">
              <a:solidFill>
                <a:srgbClr val="FFFFFF"/>
              </a:solidFill>
              <a:latin typeface="Arial headings"/>
              <a:cs typeface="Times New Roman"/>
            </a:endParaRPr>
          </a:p>
        </p:txBody>
      </p:sp>
      <p:sp>
        <p:nvSpPr>
          <p:cNvPr id="5" name="Content Placeholder 2">
            <a:extLst>
              <a:ext uri="{FF2B5EF4-FFF2-40B4-BE49-F238E27FC236}">
                <a16:creationId xmlns:a16="http://schemas.microsoft.com/office/drawing/2014/main" id="{DA7DDB05-3978-9E66-C761-DA760E34FF3C}"/>
              </a:ext>
            </a:extLst>
          </p:cNvPr>
          <p:cNvSpPr>
            <a:spLocks noGrp="1" noChangeArrowheads="1"/>
          </p:cNvSpPr>
          <p:nvPr>
            <p:ph idx="1"/>
          </p:nvPr>
        </p:nvSpPr>
        <p:spPr>
          <a:xfrm>
            <a:off x="1143000" y="2400494"/>
            <a:ext cx="3307338" cy="2009762"/>
          </a:xfrm>
          <a:solidFill>
            <a:srgbClr val="A9A9A9"/>
          </a:solidFill>
          <a:ln>
            <a:solidFill>
              <a:srgbClr val="007582"/>
            </a:solidFill>
          </a:ln>
        </p:spPr>
        <p:txBody>
          <a:bodyPr vert="horz" lIns="91440" tIns="45720" rIns="91440" bIns="45720" rtlCol="0" anchor="t">
            <a:noAutofit/>
          </a:bodyPr>
          <a:lstStyle/>
          <a:p>
            <a:pPr marL="0" indent="0" algn="ctr">
              <a:lnSpc>
                <a:spcPct val="200000"/>
              </a:lnSpc>
              <a:buNone/>
            </a:pPr>
            <a:r>
              <a:rPr lang="en-US" altLang="en-US" sz="2400" b="1" i="1" u="sng">
                <a:solidFill>
                  <a:srgbClr val="8C2233"/>
                </a:solidFill>
                <a:latin typeface="Arial"/>
                <a:cs typeface="Arial"/>
              </a:rPr>
              <a:t>Mediation</a:t>
            </a:r>
          </a:p>
          <a:p>
            <a:pPr marL="342900" lvl="1" indent="-342900" algn="ctr">
              <a:lnSpc>
                <a:spcPct val="200000"/>
              </a:lnSpc>
              <a:buFont typeface="Wingdings" panose="05000000000000000000" pitchFamily="2" charset="2"/>
              <a:buChar char="v"/>
            </a:pPr>
            <a:r>
              <a:rPr lang="en-US" altLang="en-US" sz="1600" b="1">
                <a:solidFill>
                  <a:srgbClr val="007582"/>
                </a:solidFill>
                <a:latin typeface="Arial"/>
                <a:cs typeface="Arial"/>
                <a:hlinkClick r:id="rId2">
                  <a:extLst>
                    <a:ext uri="{A12FA001-AC4F-418D-AE19-62706E023703}">
                      <ahyp:hlinkClr xmlns:ahyp="http://schemas.microsoft.com/office/drawing/2018/hyperlinkcolor" val="tx"/>
                    </a:ext>
                  </a:extLst>
                </a:hlinkClick>
              </a:rPr>
              <a:t>NYLPI Fact Sheet</a:t>
            </a:r>
            <a:endParaRPr lang="en-US" altLang="en-US" sz="1600" b="1">
              <a:solidFill>
                <a:srgbClr val="007582"/>
              </a:solidFill>
              <a:latin typeface="Arial"/>
              <a:cs typeface="Arial"/>
            </a:endParaRPr>
          </a:p>
          <a:p>
            <a:pPr marL="0" lvl="1" indent="0">
              <a:lnSpc>
                <a:spcPct val="90000"/>
              </a:lnSpc>
              <a:buNone/>
            </a:pPr>
            <a:endParaRPr lang="en-US" altLang="en-US" sz="1600">
              <a:solidFill>
                <a:schemeClr val="accent4"/>
              </a:solidFill>
              <a:latin typeface="Arial"/>
              <a:cs typeface="Arial"/>
            </a:endParaRPr>
          </a:p>
          <a:p>
            <a:pPr marL="0" indent="0">
              <a:lnSpc>
                <a:spcPct val="90000"/>
              </a:lnSpc>
              <a:buNone/>
            </a:pPr>
            <a:endParaRPr lang="en-US" altLang="en-US" sz="1600">
              <a:solidFill>
                <a:schemeClr val="accent4"/>
              </a:solidFill>
              <a:latin typeface="Arial"/>
              <a:cs typeface="Arial"/>
            </a:endParaRPr>
          </a:p>
        </p:txBody>
      </p:sp>
      <p:sp>
        <p:nvSpPr>
          <p:cNvPr id="6" name="Content Placeholder 2">
            <a:extLst>
              <a:ext uri="{FF2B5EF4-FFF2-40B4-BE49-F238E27FC236}">
                <a16:creationId xmlns:a16="http://schemas.microsoft.com/office/drawing/2014/main" id="{38780150-76C9-7D90-E6BA-3ACF6FFD7F32}"/>
              </a:ext>
            </a:extLst>
          </p:cNvPr>
          <p:cNvSpPr txBox="1">
            <a:spLocks noChangeArrowheads="1"/>
          </p:cNvSpPr>
          <p:nvPr/>
        </p:nvSpPr>
        <p:spPr>
          <a:xfrm>
            <a:off x="2918330" y="4633463"/>
            <a:ext cx="3307337" cy="1834758"/>
          </a:xfrm>
          <a:prstGeom prst="rect">
            <a:avLst/>
          </a:prstGeom>
          <a:solidFill>
            <a:srgbClr val="A9A9A9"/>
          </a:solidFill>
          <a:ln>
            <a:solidFill>
              <a:srgbClr val="007582"/>
            </a:solidFill>
          </a:ln>
        </p:spPr>
        <p:txBody>
          <a:bodyPr vert="horz" lIns="91440" tIns="45720" rIns="91440" bIns="45720" rtlCol="0" anchor="t">
            <a:noAutofit/>
          </a:bodyPr>
          <a:lstStyle>
            <a:lvl1pPr indent="0" defTabSz="457207">
              <a:lnSpc>
                <a:spcPct val="90000"/>
              </a:lnSpc>
              <a:spcBef>
                <a:spcPts val="1000"/>
              </a:spcBef>
              <a:spcAft>
                <a:spcPts val="0"/>
              </a:spcAft>
              <a:buClr>
                <a:schemeClr val="bg2">
                  <a:lumMod val="40000"/>
                  <a:lumOff val="60000"/>
                </a:schemeClr>
              </a:buClr>
              <a:buSzPct val="80000"/>
              <a:buFont typeface="Wingdings 3" charset="2"/>
              <a:buNone/>
              <a:defRPr sz="1600" b="0" i="0">
                <a:solidFill>
                  <a:schemeClr val="accent4"/>
                </a:solidFill>
                <a:latin typeface="Arial"/>
                <a:ea typeface="+mj-ea"/>
                <a:cs typeface="Arial"/>
              </a:defRPr>
            </a:lvl1pPr>
            <a:lvl2pPr marL="742962" indent="-285755" defTabSz="457207">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1143020" indent="-228604" defTabSz="457207">
              <a:spcBef>
                <a:spcPts val="1000"/>
              </a:spcBef>
              <a:spcAft>
                <a:spcPts val="0"/>
              </a:spcAft>
              <a:buClr>
                <a:schemeClr val="bg2">
                  <a:lumMod val="40000"/>
                  <a:lumOff val="60000"/>
                </a:schemeClr>
              </a:buClr>
              <a:buSzPct val="80000"/>
              <a:buFont typeface="Wingdings 3" charset="2"/>
              <a:buChar char=""/>
              <a:defRPr sz="1600" b="0" i="0">
                <a:latin typeface="+mj-lt"/>
                <a:ea typeface="+mj-ea"/>
                <a:cs typeface="+mj-cs"/>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algn="ctr">
              <a:lnSpc>
                <a:spcPct val="200000"/>
              </a:lnSpc>
            </a:pPr>
            <a:r>
              <a:rPr lang="en-US" altLang="en-US" sz="2400" b="1" i="1" u="sng">
                <a:solidFill>
                  <a:srgbClr val="8C2233"/>
                </a:solidFill>
              </a:rPr>
              <a:t>Impartial Hearing </a:t>
            </a:r>
          </a:p>
          <a:p>
            <a:pPr marL="342900" lvl="1" indent="-342900" algn="ctr">
              <a:lnSpc>
                <a:spcPct val="200000"/>
              </a:lnSpc>
              <a:buFont typeface="Wingdings" panose="05000000000000000000" pitchFamily="2" charset="2"/>
              <a:buChar char="v"/>
            </a:pPr>
            <a:r>
              <a:rPr lang="en-US" altLang="en-US" sz="1600" b="1">
                <a:solidFill>
                  <a:srgbClr val="007582"/>
                </a:solidFill>
                <a:latin typeface="Arial"/>
                <a:cs typeface="Arial"/>
                <a:hlinkClick r:id="rId3">
                  <a:extLst>
                    <a:ext uri="{A12FA001-AC4F-418D-AE19-62706E023703}">
                      <ahyp:hlinkClr xmlns:ahyp="http://schemas.microsoft.com/office/drawing/2018/hyperlinkcolor" val="tx"/>
                    </a:ext>
                  </a:extLst>
                </a:hlinkClick>
              </a:rPr>
              <a:t>NYLPI Fact Sheet</a:t>
            </a:r>
            <a:endParaRPr lang="en-US" altLang="en-US" sz="1600" b="1">
              <a:solidFill>
                <a:srgbClr val="007582"/>
              </a:solidFill>
              <a:latin typeface="Arial"/>
              <a:cs typeface="Arial"/>
            </a:endParaRPr>
          </a:p>
          <a:p>
            <a:pPr marL="342900" lvl="1" indent="-342900">
              <a:lnSpc>
                <a:spcPct val="90000"/>
              </a:lnSpc>
              <a:buFont typeface="Wingdings" panose="05000000000000000000" pitchFamily="2" charset="2"/>
              <a:buChar char="v"/>
            </a:pPr>
            <a:endParaRPr lang="en-US"/>
          </a:p>
          <a:p>
            <a:endParaRPr lang="en-US"/>
          </a:p>
          <a:p>
            <a:endParaRPr lang="en-US"/>
          </a:p>
          <a:p>
            <a:endParaRPr lang="en-US"/>
          </a:p>
          <a:p>
            <a:endParaRPr lang="en-US"/>
          </a:p>
          <a:p>
            <a:endParaRPr lang="en-US"/>
          </a:p>
          <a:p>
            <a:endParaRPr lang="en-US" altLang="en-US"/>
          </a:p>
          <a:p>
            <a:endParaRPr lang="en-US" altLang="en-US"/>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29</a:t>
            </a:fld>
            <a:endParaRPr lang="en-US"/>
          </a:p>
        </p:txBody>
      </p:sp>
      <p:sp>
        <p:nvSpPr>
          <p:cNvPr id="8" name="Content Placeholder 2">
            <a:extLst>
              <a:ext uri="{FF2B5EF4-FFF2-40B4-BE49-F238E27FC236}">
                <a16:creationId xmlns:a16="http://schemas.microsoft.com/office/drawing/2014/main" id="{226D9871-8F14-15B1-2D77-4DB343553D1E}"/>
              </a:ext>
            </a:extLst>
          </p:cNvPr>
          <p:cNvSpPr txBox="1">
            <a:spLocks noChangeArrowheads="1"/>
          </p:cNvSpPr>
          <p:nvPr/>
        </p:nvSpPr>
        <p:spPr>
          <a:xfrm>
            <a:off x="4693662" y="2575498"/>
            <a:ext cx="3307338" cy="1834758"/>
          </a:xfrm>
          <a:prstGeom prst="rect">
            <a:avLst/>
          </a:prstGeom>
          <a:solidFill>
            <a:srgbClr val="A9A9A9"/>
          </a:solidFill>
          <a:ln>
            <a:solidFill>
              <a:srgbClr val="007582"/>
            </a:solidFill>
          </a:ln>
        </p:spPr>
        <p:txBody>
          <a:bodyPr vert="horz" lIns="91440" tIns="45720" rIns="91440" bIns="45720" rtlCol="0" anchor="t">
            <a:noAutofit/>
          </a:bodyPr>
          <a:lstStyle>
            <a:lvl1pPr indent="0" defTabSz="457207">
              <a:lnSpc>
                <a:spcPct val="90000"/>
              </a:lnSpc>
              <a:spcBef>
                <a:spcPts val="1000"/>
              </a:spcBef>
              <a:spcAft>
                <a:spcPts val="0"/>
              </a:spcAft>
              <a:buClr>
                <a:schemeClr val="bg2">
                  <a:lumMod val="40000"/>
                  <a:lumOff val="60000"/>
                </a:schemeClr>
              </a:buClr>
              <a:buSzPct val="80000"/>
              <a:buFont typeface="Wingdings 3" charset="2"/>
              <a:buNone/>
              <a:defRPr sz="1600" b="0" i="0">
                <a:solidFill>
                  <a:schemeClr val="accent4"/>
                </a:solidFill>
                <a:latin typeface="Arial"/>
                <a:ea typeface="+mj-ea"/>
                <a:cs typeface="Arial"/>
              </a:defRPr>
            </a:lvl1pPr>
            <a:lvl2pPr marL="742962" indent="-285755" defTabSz="457207">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1143020" indent="-228604" defTabSz="457207">
              <a:spcBef>
                <a:spcPts val="1000"/>
              </a:spcBef>
              <a:spcAft>
                <a:spcPts val="0"/>
              </a:spcAft>
              <a:buClr>
                <a:schemeClr val="bg2">
                  <a:lumMod val="40000"/>
                  <a:lumOff val="60000"/>
                </a:schemeClr>
              </a:buClr>
              <a:buSzPct val="80000"/>
              <a:buFont typeface="Wingdings 3" charset="2"/>
              <a:buChar char=""/>
              <a:defRPr sz="1600" b="0" i="0">
                <a:latin typeface="+mj-lt"/>
                <a:ea typeface="+mj-ea"/>
                <a:cs typeface="+mj-cs"/>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algn="ctr">
              <a:lnSpc>
                <a:spcPct val="200000"/>
              </a:lnSpc>
            </a:pPr>
            <a:r>
              <a:rPr lang="en-US" altLang="en-US" sz="2400" b="1" i="1" u="sng">
                <a:solidFill>
                  <a:srgbClr val="8C2233"/>
                </a:solidFill>
              </a:rPr>
              <a:t>Pendency</a:t>
            </a:r>
            <a:r>
              <a:rPr lang="en-US" altLang="en-US" sz="2400" b="1" i="1">
                <a:solidFill>
                  <a:srgbClr val="8C2233"/>
                </a:solidFill>
              </a:rPr>
              <a:t> </a:t>
            </a:r>
          </a:p>
          <a:p>
            <a:pPr marL="342900" lvl="1" indent="-342900" algn="ctr">
              <a:lnSpc>
                <a:spcPct val="200000"/>
              </a:lnSpc>
              <a:buFont typeface="Wingdings" panose="05000000000000000000" pitchFamily="2" charset="2"/>
              <a:buChar char="v"/>
            </a:pPr>
            <a:r>
              <a:rPr lang="en-US" altLang="en-US" sz="1600" b="1">
                <a:solidFill>
                  <a:srgbClr val="007582"/>
                </a:solidFill>
                <a:latin typeface="Arial"/>
                <a:cs typeface="Arial"/>
                <a:hlinkClick r:id="rId5">
                  <a:extLst>
                    <a:ext uri="{A12FA001-AC4F-418D-AE19-62706E023703}">
                      <ahyp:hlinkClr xmlns:ahyp="http://schemas.microsoft.com/office/drawing/2018/hyperlinkcolor" val="tx"/>
                    </a:ext>
                  </a:extLst>
                </a:hlinkClick>
              </a:rPr>
              <a:t>NYLPI Fact Sheet</a:t>
            </a:r>
            <a:endParaRPr lang="en-US" altLang="en-US" sz="1600" b="1">
              <a:solidFill>
                <a:srgbClr val="007582"/>
              </a:solidFill>
              <a:latin typeface="Arial"/>
              <a:cs typeface="Arial"/>
            </a:endParaRPr>
          </a:p>
          <a:p>
            <a:pPr marL="914416" lvl="2" indent="0">
              <a:buNone/>
            </a:pPr>
            <a:endParaRPr lang="en-US"/>
          </a:p>
          <a:p>
            <a:endParaRPr lang="en-US"/>
          </a:p>
          <a:p>
            <a:endParaRPr lang="en-US"/>
          </a:p>
          <a:p>
            <a:endParaRPr lang="en-US"/>
          </a:p>
          <a:p>
            <a:endParaRPr lang="en-US"/>
          </a:p>
          <a:p>
            <a:endParaRPr lang="en-US"/>
          </a:p>
          <a:p>
            <a:endParaRPr lang="en-US" altLang="en-US"/>
          </a:p>
          <a:p>
            <a:endParaRPr lang="en-US" altLang="en-US"/>
          </a:p>
        </p:txBody>
      </p:sp>
    </p:spTree>
    <p:extLst>
      <p:ext uri="{BB962C8B-B14F-4D97-AF65-F5344CB8AC3E}">
        <p14:creationId xmlns:p14="http://schemas.microsoft.com/office/powerpoint/2010/main" val="30307781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451534"/>
            <a:ext cx="9144000" cy="1310533"/>
          </a:xfrm>
        </p:spPr>
        <p:txBody>
          <a:bodyPr vert="horz" lIns="91440" tIns="45720" rIns="91440" bIns="45720" rtlCol="0" anchor="ctr">
            <a:normAutofit/>
          </a:bodyPr>
          <a:lstStyle/>
          <a:p>
            <a:pPr algn="ctr" defTabSz="457200"/>
            <a:r>
              <a:rPr lang="en-US" sz="3800" b="1" i="0" kern="1200">
                <a:solidFill>
                  <a:schemeClr val="bg1"/>
                </a:solidFill>
                <a:latin typeface="Arial headings"/>
              </a:rPr>
              <a:t>Introducing NYLPI</a:t>
            </a:r>
            <a:br>
              <a:rPr lang="en-US" b="1" i="0" kern="1200">
                <a:solidFill>
                  <a:srgbClr val="FFFFFF"/>
                </a:solidFill>
                <a:latin typeface="Arial headings"/>
              </a:rPr>
            </a:br>
            <a:r>
              <a:rPr lang="en-US" sz="3000" b="1" i="1" kern="1200">
                <a:solidFill>
                  <a:schemeClr val="accent4"/>
                </a:solidFill>
                <a:latin typeface="Arial headings"/>
              </a:rPr>
              <a:t>Our Mission</a:t>
            </a:r>
          </a:p>
        </p:txBody>
      </p:sp>
      <p:sp>
        <p:nvSpPr>
          <p:cNvPr id="5" name="TextBox 4">
            <a:extLst>
              <a:ext uri="{FF2B5EF4-FFF2-40B4-BE49-F238E27FC236}">
                <a16:creationId xmlns:a16="http://schemas.microsoft.com/office/drawing/2014/main" id="{BFAE06AB-07F5-0E34-3027-D35019E68897}"/>
              </a:ext>
            </a:extLst>
          </p:cNvPr>
          <p:cNvSpPr txBox="1"/>
          <p:nvPr/>
        </p:nvSpPr>
        <p:spPr>
          <a:xfrm>
            <a:off x="805090" y="2784752"/>
            <a:ext cx="7537619" cy="2799080"/>
          </a:xfrm>
          <a:prstGeom prst="rect">
            <a:avLst/>
          </a:prstGeom>
        </p:spPr>
        <p:txBody>
          <a:bodyPr vert="horz" lIns="91440" tIns="45720" rIns="91440" bIns="45720" rtlCol="0">
            <a:normAutofit/>
          </a:bodyPr>
          <a:lstStyle/>
          <a:p>
            <a:pPr algn="just">
              <a:spcBef>
                <a:spcPct val="50000"/>
              </a:spcBef>
              <a:buClr>
                <a:srgbClr val="F4001D"/>
              </a:buClr>
              <a:buSzPct val="85000"/>
              <a:buFont typeface="Wingdings" pitchFamily="2" charset="2"/>
              <a:buNone/>
              <a:defRPr/>
            </a:pPr>
            <a:r>
              <a:rPr lang="en-US" sz="2000" b="1">
                <a:solidFill>
                  <a:schemeClr val="accent1"/>
                </a:solidFill>
                <a:latin typeface="Arial" panose="020B0604020202020204" pitchFamily="34" charset="0"/>
                <a:cs typeface="Arial" panose="020B0604020202020204" pitchFamily="34" charset="0"/>
              </a:rPr>
              <a:t>NEW YORK LAWYERS FOR THE PUBLIC INTEREST </a:t>
            </a:r>
            <a:r>
              <a:rPr lang="en-US" sz="2000">
                <a:solidFill>
                  <a:schemeClr val="accent4"/>
                </a:solidFill>
                <a:latin typeface="Arial" panose="020B0604020202020204" pitchFamily="34" charset="0"/>
                <a:cs typeface="Arial" panose="020B0604020202020204" pitchFamily="34" charset="0"/>
              </a:rPr>
              <a:t>works to advance equality and civil rights, with a focus on disability, health, and environmental justice, through the power of community lawyering and partnerships with the private bar.</a:t>
            </a:r>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65047"/>
            <a:ext cx="1016170" cy="494888"/>
          </a:xfrm>
          <a:prstGeom prst="rect">
            <a:avLst/>
          </a:prstGeom>
        </p:spPr>
      </p:pic>
      <p:sp>
        <p:nvSpPr>
          <p:cNvPr id="3" name="Slide Number Placeholder 2">
            <a:extLst>
              <a:ext uri="{FF2B5EF4-FFF2-40B4-BE49-F238E27FC236}">
                <a16:creationId xmlns:a16="http://schemas.microsoft.com/office/drawing/2014/main" id="{DA4ABD11-CCD1-8A40-D356-AD424B489D48}"/>
              </a:ext>
            </a:extLst>
          </p:cNvPr>
          <p:cNvSpPr>
            <a:spLocks noGrp="1"/>
          </p:cNvSpPr>
          <p:nvPr>
            <p:ph type="sldNum" sz="quarter" idx="12"/>
          </p:nvPr>
        </p:nvSpPr>
        <p:spPr/>
        <p:txBody>
          <a:bodyPr/>
          <a:lstStyle/>
          <a:p>
            <a:fld id="{03F4D567-B7B4-473A-A858-9C3859BA076C}" type="slidenum">
              <a:rPr lang="en-US" smtClean="0"/>
              <a:t>3</a:t>
            </a:fld>
            <a:endParaRPr lang="en-US"/>
          </a:p>
        </p:txBody>
      </p:sp>
    </p:spTree>
    <p:extLst>
      <p:ext uri="{BB962C8B-B14F-4D97-AF65-F5344CB8AC3E}">
        <p14:creationId xmlns:p14="http://schemas.microsoft.com/office/powerpoint/2010/main" val="118027072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rmAutofit/>
          </a:bodyPr>
          <a:lstStyle/>
          <a:p>
            <a:pPr algn="ctr"/>
            <a:r>
              <a:rPr lang="en-US" altLang="en-US" sz="3800" b="1">
                <a:solidFill>
                  <a:srgbClr val="FFFFFF"/>
                </a:solidFill>
                <a:latin typeface="Arial headings"/>
                <a:cs typeface="Times New Roman"/>
              </a:rPr>
              <a:t>Mediation Centers in </a:t>
            </a:r>
            <a:br>
              <a:rPr lang="en-US" altLang="en-US" sz="3800" b="1">
                <a:solidFill>
                  <a:srgbClr val="FFFFFF"/>
                </a:solidFill>
                <a:latin typeface="Arial headings"/>
                <a:cs typeface="Times New Roman"/>
              </a:rPr>
            </a:br>
            <a:r>
              <a:rPr lang="en-US" altLang="en-US" sz="3800" b="1">
                <a:solidFill>
                  <a:srgbClr val="FFFFFF"/>
                </a:solidFill>
                <a:latin typeface="Arial headings"/>
                <a:cs typeface="Times New Roman"/>
              </a:rPr>
              <a:t>New York City </a:t>
            </a:r>
            <a:endParaRPr lang="en-US" altLang="en-US" sz="3800">
              <a:solidFill>
                <a:srgbClr val="FFFFFF"/>
              </a:solidFill>
              <a:latin typeface="Arial headings"/>
              <a:cs typeface="Times New Roman"/>
            </a:endParaRPr>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30</a:t>
            </a:fld>
            <a:endParaRPr lang="en-US"/>
          </a:p>
        </p:txBody>
      </p:sp>
      <p:sp>
        <p:nvSpPr>
          <p:cNvPr id="12" name="Content Placeholder 10">
            <a:extLst>
              <a:ext uri="{FF2B5EF4-FFF2-40B4-BE49-F238E27FC236}">
                <a16:creationId xmlns:a16="http://schemas.microsoft.com/office/drawing/2014/main" id="{54CC4FFE-90D0-E1A2-A6AC-A869E2FBC636}"/>
              </a:ext>
            </a:extLst>
          </p:cNvPr>
          <p:cNvSpPr>
            <a:spLocks noGrp="1"/>
          </p:cNvSpPr>
          <p:nvPr>
            <p:ph idx="1"/>
          </p:nvPr>
        </p:nvSpPr>
        <p:spPr>
          <a:xfrm>
            <a:off x="5396669" y="2682969"/>
            <a:ext cx="2998575" cy="4195481"/>
          </a:xfrm>
        </p:spPr>
        <p:txBody>
          <a:bodyPr>
            <a:normAutofit/>
          </a:bodyPr>
          <a:lstStyle/>
          <a:p>
            <a:pPr marL="0" indent="0">
              <a:spcBef>
                <a:spcPts val="0"/>
              </a:spcBef>
              <a:buNone/>
            </a:pPr>
            <a:r>
              <a:rPr lang="en-US" sz="1400" b="1">
                <a:solidFill>
                  <a:schemeClr val="accent4"/>
                </a:solidFill>
                <a:latin typeface="Arial" panose="020B0604020202020204" pitchFamily="34" charset="0"/>
                <a:ea typeface="Calibri" panose="020F0502020204030204" pitchFamily="34" charset="0"/>
                <a:cs typeface="Arial" panose="020B0604020202020204" pitchFamily="34" charset="0"/>
              </a:rPr>
              <a:t>Bronx </a:t>
            </a:r>
          </a:p>
          <a:p>
            <a:pPr marL="0" indent="0">
              <a:spcBef>
                <a:spcPts val="0"/>
              </a:spcBef>
              <a:buNone/>
            </a:pPr>
            <a:r>
              <a:rPr lang="en-US" sz="1400" b="1">
                <a:solidFill>
                  <a:srgbClr val="8C2233"/>
                </a:solidFill>
                <a:latin typeface="Arial" panose="020B0604020202020204" pitchFamily="34" charset="0"/>
                <a:ea typeface="Calibri" panose="020F0502020204030204" pitchFamily="34" charset="0"/>
                <a:cs typeface="Arial" panose="020B0604020202020204" pitchFamily="34" charset="0"/>
              </a:rPr>
              <a:t>Institute for Mediation and </a:t>
            </a:r>
          </a:p>
          <a:p>
            <a:pPr marL="0" indent="0">
              <a:spcBef>
                <a:spcPts val="0"/>
              </a:spcBef>
              <a:buNone/>
            </a:pPr>
            <a:r>
              <a:rPr lang="en-US" sz="1400" b="1">
                <a:solidFill>
                  <a:srgbClr val="8C2233"/>
                </a:solidFill>
                <a:latin typeface="Arial" panose="020B0604020202020204" pitchFamily="34" charset="0"/>
                <a:ea typeface="Calibri" panose="020F0502020204030204" pitchFamily="34" charset="0"/>
                <a:cs typeface="Arial" panose="020B0604020202020204" pitchFamily="34" charset="0"/>
              </a:rPr>
              <a:t>Conflict Resolution (IMCR)</a:t>
            </a:r>
            <a:endParaRPr lang="es-ES" sz="1400" b="1">
              <a:solidFill>
                <a:srgbClr val="8C2233"/>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384 East 149</a:t>
            </a:r>
            <a:r>
              <a:rPr lang="en-US" sz="1400" baseline="30000">
                <a:solidFill>
                  <a:schemeClr val="accent4"/>
                </a:solidFill>
                <a:latin typeface="Arial" panose="020B0604020202020204" pitchFamily="34" charset="0"/>
                <a:ea typeface="Calibri" panose="020F0502020204030204" pitchFamily="34" charset="0"/>
                <a:cs typeface="Arial" panose="020B0604020202020204" pitchFamily="34" charset="0"/>
              </a:rPr>
              <a:t>th</a:t>
            </a: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 Street, Suite 330</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Bronx, NY 10455 </a:t>
            </a:r>
          </a:p>
          <a:p>
            <a:pPr marL="0" marR="0" indent="0">
              <a:spcBef>
                <a:spcPts val="0"/>
              </a:spcBef>
              <a:spcAft>
                <a:spcPts val="0"/>
              </a:spcAft>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(718) 585-1190</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b="1" u="sng">
                <a:solidFill>
                  <a:srgbClr val="007582"/>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www.imcr.org</a:t>
            </a:r>
            <a:endParaRPr lang="es-ES" sz="1400" b="1">
              <a:solidFill>
                <a:srgbClr val="007582"/>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b="1">
                <a:solidFill>
                  <a:schemeClr val="accent4"/>
                </a:solidFill>
                <a:latin typeface="Arial" panose="020B0604020202020204" pitchFamily="34" charset="0"/>
                <a:ea typeface="Calibri" panose="020F0502020204030204" pitchFamily="34" charset="0"/>
                <a:cs typeface="Arial" panose="020B0604020202020204" pitchFamily="34" charset="0"/>
              </a:rPr>
              <a:t>Brooklyn </a:t>
            </a:r>
          </a:p>
          <a:p>
            <a:pPr marL="0" marR="0" indent="0">
              <a:spcBef>
                <a:spcPts val="0"/>
              </a:spcBef>
              <a:spcAft>
                <a:spcPts val="0"/>
              </a:spcAft>
              <a:buNone/>
            </a:pPr>
            <a:r>
              <a:rPr lang="en-US" sz="1400" b="1">
                <a:solidFill>
                  <a:srgbClr val="8C2233"/>
                </a:solidFill>
                <a:latin typeface="Arial" panose="020B0604020202020204" pitchFamily="34" charset="0"/>
                <a:ea typeface="Calibri" panose="020F0502020204030204" pitchFamily="34" charset="0"/>
                <a:cs typeface="Arial" panose="020B0604020202020204" pitchFamily="34" charset="0"/>
              </a:rPr>
              <a:t>New York Peace Institute</a:t>
            </a:r>
            <a:endParaRPr lang="es-ES" sz="1400" b="1">
              <a:solidFill>
                <a:srgbClr val="8C2233"/>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210 </a:t>
            </a:r>
            <a:r>
              <a:rPr lang="en-US" sz="1400" err="1">
                <a:solidFill>
                  <a:schemeClr val="accent4"/>
                </a:solidFill>
                <a:latin typeface="Arial" panose="020B0604020202020204" pitchFamily="34" charset="0"/>
                <a:ea typeface="Calibri" panose="020F0502020204030204" pitchFamily="34" charset="0"/>
                <a:cs typeface="Arial" panose="020B0604020202020204" pitchFamily="34" charset="0"/>
              </a:rPr>
              <a:t>Joralemon</a:t>
            </a: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 Street, Suite 618</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Brooklyn, NY 11201</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(718) 834-6671</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400" b="1" u="sng">
                <a:solidFill>
                  <a:srgbClr val="007582"/>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www.nypeace.org</a:t>
            </a:r>
            <a:endParaRPr lang="es-ES" sz="1400" b="1">
              <a:solidFill>
                <a:srgbClr val="007582"/>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a:p>
        </p:txBody>
      </p:sp>
      <p:sp>
        <p:nvSpPr>
          <p:cNvPr id="14" name="Content Placeholder 5">
            <a:extLst>
              <a:ext uri="{FF2B5EF4-FFF2-40B4-BE49-F238E27FC236}">
                <a16:creationId xmlns:a16="http://schemas.microsoft.com/office/drawing/2014/main" id="{E43FEAFD-17A4-C0C2-13C9-00518101A386}"/>
              </a:ext>
            </a:extLst>
          </p:cNvPr>
          <p:cNvSpPr txBox="1">
            <a:spLocks/>
          </p:cNvSpPr>
          <p:nvPr/>
        </p:nvSpPr>
        <p:spPr>
          <a:xfrm>
            <a:off x="801291" y="2220658"/>
            <a:ext cx="3380974" cy="5931098"/>
          </a:xfrm>
          <a:prstGeom prst="rect">
            <a:avLst/>
          </a:prstGeom>
        </p:spPr>
        <p:txBody>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Font typeface="Wingdings 3" charset="2"/>
              <a:buNone/>
            </a:pPr>
            <a:r>
              <a:rPr lang="en-US" sz="1400" b="1">
                <a:solidFill>
                  <a:schemeClr val="accent4"/>
                </a:solidFill>
                <a:latin typeface="Arial" panose="020B0604020202020204" pitchFamily="34" charset="0"/>
                <a:ea typeface="Calibri" panose="020F0502020204030204" pitchFamily="34" charset="0"/>
                <a:cs typeface="Arial" panose="020B0604020202020204" pitchFamily="34" charset="0"/>
              </a:rPr>
              <a:t>Manhattan</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b="1">
                <a:solidFill>
                  <a:srgbClr val="8C2233"/>
                </a:solidFill>
                <a:latin typeface="Arial" panose="020B0604020202020204" pitchFamily="34" charset="0"/>
                <a:ea typeface="Calibri" panose="020F0502020204030204" pitchFamily="34" charset="0"/>
                <a:cs typeface="Arial" panose="020B0604020202020204" pitchFamily="34" charset="0"/>
              </a:rPr>
              <a:t>New York Peace Institute     </a:t>
            </a:r>
            <a:endParaRPr lang="es-ES" sz="1400" b="1">
              <a:solidFill>
                <a:srgbClr val="8C2233"/>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111 John Street, Suite 100                                                                                                              New York, NY 10038 </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(212) 577-1740</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b="1" u="sng">
                <a:solidFill>
                  <a:srgbClr val="007582"/>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www.nypeace.org</a:t>
            </a:r>
            <a:endParaRPr lang="es-ES" sz="1400" b="1">
              <a:solidFill>
                <a:srgbClr val="007582"/>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endParaRPr lang="en-US" sz="1400" b="1">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b="1">
                <a:solidFill>
                  <a:schemeClr val="accent4"/>
                </a:solidFill>
                <a:latin typeface="Arial" panose="020B0604020202020204" pitchFamily="34" charset="0"/>
                <a:ea typeface="Calibri" panose="020F0502020204030204" pitchFamily="34" charset="0"/>
                <a:cs typeface="Arial" panose="020B0604020202020204" pitchFamily="34" charset="0"/>
              </a:rPr>
              <a:t>Queens</a:t>
            </a:r>
            <a:r>
              <a:rPr lang="es-ES" sz="1400">
                <a:solidFill>
                  <a:schemeClr val="accent4"/>
                </a:solidFill>
                <a:latin typeface="Arial" panose="020B0604020202020204" pitchFamily="34" charset="0"/>
                <a:ea typeface="Calibri" panose="020F0502020204030204" pitchFamily="34" charset="0"/>
                <a:cs typeface="Arial" panose="020B0604020202020204" pitchFamily="34" charset="0"/>
              </a:rPr>
              <a:t> </a:t>
            </a:r>
          </a:p>
          <a:p>
            <a:pPr marL="0" indent="0">
              <a:spcBef>
                <a:spcPts val="0"/>
              </a:spcBef>
              <a:buFont typeface="Wingdings 3" charset="2"/>
              <a:buNone/>
            </a:pPr>
            <a:r>
              <a:rPr lang="en-US" sz="1400" b="1">
                <a:solidFill>
                  <a:srgbClr val="8C2233"/>
                </a:solidFill>
                <a:latin typeface="Arial" panose="020B0604020202020204" pitchFamily="34" charset="0"/>
                <a:ea typeface="Calibri" panose="020F0502020204030204" pitchFamily="34" charset="0"/>
                <a:cs typeface="Arial" panose="020B0604020202020204" pitchFamily="34" charset="0"/>
              </a:rPr>
              <a:t>Community Mediation Services (CMS)</a:t>
            </a:r>
            <a:endParaRPr lang="es-ES" sz="1400" b="1">
              <a:solidFill>
                <a:srgbClr val="8C2233"/>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89-64 163</a:t>
            </a:r>
            <a:r>
              <a:rPr lang="en-US" sz="1400" baseline="30000">
                <a:solidFill>
                  <a:schemeClr val="accent4"/>
                </a:solidFill>
                <a:latin typeface="Arial" panose="020B0604020202020204" pitchFamily="34" charset="0"/>
                <a:ea typeface="Calibri" panose="020F0502020204030204" pitchFamily="34" charset="0"/>
                <a:cs typeface="Arial" panose="020B0604020202020204" pitchFamily="34" charset="0"/>
              </a:rPr>
              <a:t>rd</a:t>
            </a: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 Street</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Jamaica, NY 11432</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(718) 523-6868</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b="1" u="sng">
                <a:solidFill>
                  <a:srgbClr val="007582"/>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http://mediatenyc.org</a:t>
            </a:r>
            <a:endParaRPr lang="es-ES" sz="1400" b="1">
              <a:solidFill>
                <a:srgbClr val="007582"/>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b="1">
                <a:solidFill>
                  <a:schemeClr val="accent4"/>
                </a:solidFill>
                <a:latin typeface="Arial" panose="020B0604020202020204" pitchFamily="34" charset="0"/>
                <a:ea typeface="Calibri" panose="020F0502020204030204" pitchFamily="34" charset="0"/>
                <a:cs typeface="Arial" panose="020B0604020202020204" pitchFamily="34" charset="0"/>
              </a:rPr>
              <a:t>Staten Island</a:t>
            </a: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 </a:t>
            </a:r>
          </a:p>
          <a:p>
            <a:pPr marL="0" indent="0">
              <a:spcBef>
                <a:spcPts val="0"/>
              </a:spcBef>
              <a:buFont typeface="Wingdings 3" charset="2"/>
              <a:buNone/>
            </a:pPr>
            <a:r>
              <a:rPr lang="en-US" sz="1400" b="1">
                <a:solidFill>
                  <a:srgbClr val="8C2233"/>
                </a:solidFill>
                <a:latin typeface="Arial" panose="020B0604020202020204" pitchFamily="34" charset="0"/>
                <a:ea typeface="Calibri" panose="020F0502020204030204" pitchFamily="34" charset="0"/>
                <a:cs typeface="Arial" panose="020B0604020202020204" pitchFamily="34" charset="0"/>
              </a:rPr>
              <a:t>New York Center for </a:t>
            </a:r>
          </a:p>
          <a:p>
            <a:pPr marL="0" indent="0">
              <a:spcBef>
                <a:spcPts val="0"/>
              </a:spcBef>
              <a:buFont typeface="Wingdings 3" charset="2"/>
              <a:buNone/>
            </a:pPr>
            <a:r>
              <a:rPr lang="en-US" sz="1400" b="1">
                <a:solidFill>
                  <a:srgbClr val="8C2233"/>
                </a:solidFill>
                <a:latin typeface="Arial" panose="020B0604020202020204" pitchFamily="34" charset="0"/>
                <a:ea typeface="Calibri" panose="020F0502020204030204" pitchFamily="34" charset="0"/>
                <a:cs typeface="Arial" panose="020B0604020202020204" pitchFamily="34" charset="0"/>
              </a:rPr>
              <a:t>Interpersonal Development</a:t>
            </a:r>
            <a:r>
              <a:rPr lang="es-ES" sz="1400" b="1">
                <a:solidFill>
                  <a:srgbClr val="8C2233"/>
                </a:solidFill>
                <a:latin typeface="Arial" panose="020B0604020202020204" pitchFamily="34" charset="0"/>
                <a:ea typeface="Calibri" panose="020F0502020204030204" pitchFamily="34" charset="0"/>
                <a:cs typeface="Arial" panose="020B0604020202020204" pitchFamily="34" charset="0"/>
              </a:rPr>
              <a:t>                       </a:t>
            </a: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130 Stuyvesant Place, 5</a:t>
            </a:r>
            <a:r>
              <a:rPr lang="en-US" sz="1400" baseline="30000">
                <a:solidFill>
                  <a:schemeClr val="accent4"/>
                </a:solidFill>
                <a:latin typeface="Arial" panose="020B0604020202020204" pitchFamily="34" charset="0"/>
                <a:ea typeface="Calibri" panose="020F0502020204030204" pitchFamily="34" charset="0"/>
                <a:cs typeface="Arial" panose="020B0604020202020204" pitchFamily="34" charset="0"/>
              </a:rPr>
              <a:t>th</a:t>
            </a: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 Floor</a:t>
            </a:r>
            <a:r>
              <a:rPr lang="es-ES" sz="1400">
                <a:solidFill>
                  <a:schemeClr val="accent4"/>
                </a:solidFill>
                <a:latin typeface="Arial" panose="020B0604020202020204" pitchFamily="34" charset="0"/>
                <a:ea typeface="Calibri" panose="020F0502020204030204" pitchFamily="34" charset="0"/>
                <a:cs typeface="Arial" panose="020B0604020202020204" pitchFamily="34" charset="0"/>
              </a:rPr>
              <a:t>    </a:t>
            </a: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Staten Island, NY 10301</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a:solidFill>
                  <a:schemeClr val="accent4"/>
                </a:solidFill>
                <a:latin typeface="Arial" panose="020B0604020202020204" pitchFamily="34" charset="0"/>
                <a:ea typeface="Calibri" panose="020F0502020204030204" pitchFamily="34" charset="0"/>
                <a:cs typeface="Arial" panose="020B0604020202020204" pitchFamily="34" charset="0"/>
              </a:rPr>
              <a:t>(718) 815-4557</a:t>
            </a:r>
            <a:endParaRPr lang="es-ES" sz="14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buFont typeface="Wingdings 3" charset="2"/>
              <a:buNone/>
            </a:pPr>
            <a:r>
              <a:rPr lang="en-US" sz="1400" b="1" u="sng">
                <a:solidFill>
                  <a:srgbClr val="007582"/>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www.nycid.org</a:t>
            </a:r>
            <a:endParaRPr lang="es-ES" sz="1400" b="1">
              <a:solidFill>
                <a:srgbClr val="007582"/>
              </a:solidFill>
              <a:latin typeface="Arial" panose="020B0604020202020204" pitchFamily="34" charset="0"/>
              <a:ea typeface="Calibri" panose="020F0502020204030204" pitchFamily="34" charset="0"/>
              <a:cs typeface="Arial" panose="020B0604020202020204" pitchFamily="34" charset="0"/>
            </a:endParaRPr>
          </a:p>
          <a:p>
            <a:pPr marL="0" indent="0">
              <a:buFont typeface="Wingdings 3" charset="2"/>
              <a:buNone/>
            </a:pPr>
            <a:endParaRPr lang="es-ES"/>
          </a:p>
        </p:txBody>
      </p:sp>
    </p:spTree>
    <p:extLst>
      <p:ext uri="{BB962C8B-B14F-4D97-AF65-F5344CB8AC3E}">
        <p14:creationId xmlns:p14="http://schemas.microsoft.com/office/powerpoint/2010/main" val="89844304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Autofit/>
          </a:bodyPr>
          <a:lstStyle/>
          <a:p>
            <a:pPr algn="ctr"/>
            <a:r>
              <a:rPr lang="en-US" altLang="en-US" sz="3200" b="1">
                <a:solidFill>
                  <a:srgbClr val="FFFFFF"/>
                </a:solidFill>
                <a:latin typeface="Arial headings"/>
                <a:cs typeface="Times New Roman"/>
              </a:rPr>
              <a:t>Who is in charge of my child’s </a:t>
            </a:r>
            <a:br>
              <a:rPr lang="en-US" altLang="en-US" sz="3200" b="1">
                <a:solidFill>
                  <a:srgbClr val="FFFFFF"/>
                </a:solidFill>
                <a:latin typeface="Arial headings"/>
                <a:cs typeface="Times New Roman"/>
              </a:rPr>
            </a:br>
            <a:r>
              <a:rPr lang="en-US" altLang="en-US" sz="3200" b="1">
                <a:solidFill>
                  <a:srgbClr val="FFFFFF"/>
                </a:solidFill>
                <a:latin typeface="Arial headings"/>
                <a:cs typeface="Times New Roman"/>
              </a:rPr>
              <a:t>IEP if my child is in a </a:t>
            </a:r>
            <a:br>
              <a:rPr lang="en-US" altLang="en-US" sz="3200" b="1">
                <a:solidFill>
                  <a:srgbClr val="FFFFFF"/>
                </a:solidFill>
                <a:latin typeface="Arial headings"/>
                <a:cs typeface="Times New Roman"/>
              </a:rPr>
            </a:br>
            <a:r>
              <a:rPr lang="en-US" altLang="en-US" sz="3200" b="1">
                <a:solidFill>
                  <a:srgbClr val="FFFFFF"/>
                </a:solidFill>
                <a:latin typeface="Arial headings"/>
                <a:cs typeface="Times New Roman"/>
              </a:rPr>
              <a:t>Charter School?</a:t>
            </a:r>
            <a:br>
              <a:rPr lang="en-US" altLang="en-US" sz="3200" b="1">
                <a:solidFill>
                  <a:srgbClr val="FFFFFF"/>
                </a:solidFill>
                <a:latin typeface="Arial headings"/>
                <a:cs typeface="Times New Roman"/>
              </a:rPr>
            </a:br>
            <a:endParaRPr lang="en-US" altLang="en-US" sz="3200" i="1">
              <a:solidFill>
                <a:schemeClr val="accent4"/>
              </a:solidFill>
              <a:latin typeface="Arial headings"/>
              <a:cs typeface="Times New Roman"/>
            </a:endParaRPr>
          </a:p>
        </p:txBody>
      </p:sp>
      <p:sp>
        <p:nvSpPr>
          <p:cNvPr id="5" name="Content Placeholder 2">
            <a:extLst>
              <a:ext uri="{FF2B5EF4-FFF2-40B4-BE49-F238E27FC236}">
                <a16:creationId xmlns:a16="http://schemas.microsoft.com/office/drawing/2014/main" id="{DA7DDB05-3978-9E66-C761-DA760E34FF3C}"/>
              </a:ext>
            </a:extLst>
          </p:cNvPr>
          <p:cNvSpPr>
            <a:spLocks noGrp="1" noChangeArrowheads="1"/>
          </p:cNvSpPr>
          <p:nvPr>
            <p:ph idx="1"/>
          </p:nvPr>
        </p:nvSpPr>
        <p:spPr>
          <a:xfrm>
            <a:off x="954704" y="2378593"/>
            <a:ext cx="7150609" cy="3676040"/>
          </a:xfrm>
          <a:solidFill>
            <a:schemeClr val="bg1"/>
          </a:solidFill>
          <a:ln>
            <a:solidFill>
              <a:schemeClr val="bg1"/>
            </a:solidFill>
          </a:ln>
        </p:spPr>
        <p:txBody>
          <a:bodyPr vert="horz" lIns="91440" tIns="45720" rIns="91440" bIns="45720" rtlCol="0" anchor="t">
            <a:normAutofit/>
          </a:bodyPr>
          <a:lstStyle/>
          <a:p>
            <a:pPr marL="342900" lvl="0" indent="-342900" algn="just" fontAlgn="auto">
              <a:lnSpc>
                <a:spcPct val="11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DOE is responsible for developing the IEP.</a:t>
            </a:r>
            <a:r>
              <a:rPr lang="en-US" sz="1700">
                <a:solidFill>
                  <a:schemeClr val="accent4"/>
                </a:solidFill>
                <a:latin typeface="Arial" panose="020B0604020202020204" pitchFamily="34" charset="0"/>
                <a:cs typeface="Arial" panose="020B0604020202020204" pitchFamily="34" charset="0"/>
              </a:rPr>
              <a:t> This is done by the CSE. The charter school may take part in the process.</a:t>
            </a:r>
          </a:p>
          <a:p>
            <a:pPr marL="342900" lvl="0" indent="-342900" algn="just" fontAlgn="auto">
              <a:lnSpc>
                <a:spcPct val="110000"/>
              </a:lnSpc>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Once an IEP is developed, the charter school is responsible for carrying out the IEP.</a:t>
            </a:r>
          </a:p>
          <a:p>
            <a:pPr marL="342900" lvl="0" indent="-342900" algn="just" fontAlgn="auto">
              <a:lnSpc>
                <a:spcPct val="110000"/>
              </a:lnSpc>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To do this, charter schools may provide programs and services directly, through an outside provider, or by requesting that the CSE provide the program and services.</a:t>
            </a:r>
          </a:p>
          <a:p>
            <a:pPr marL="342900" lvl="0" indent="-342900" algn="just" fontAlgn="auto">
              <a:lnSpc>
                <a:spcPct val="110000"/>
              </a:lnSpc>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The IEP must be designed to meet your child’s needs, not based on what the charter school can offer.</a:t>
            </a:r>
          </a:p>
          <a:p>
            <a:pPr marL="342900" indent="-342900" eaLnBrk="1" hangingPunct="1">
              <a:buFont typeface="Wingdings" panose="05000000000000000000" pitchFamily="2" charset="2"/>
              <a:buChar char="Ø"/>
              <a:defRPr/>
            </a:pPr>
            <a:endParaRPr lang="en-US" altLang="en-US" sz="1400"/>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31</a:t>
            </a:fld>
            <a:endParaRPr lang="en-US"/>
          </a:p>
        </p:txBody>
      </p:sp>
    </p:spTree>
    <p:extLst>
      <p:ext uri="{BB962C8B-B14F-4D97-AF65-F5344CB8AC3E}">
        <p14:creationId xmlns:p14="http://schemas.microsoft.com/office/powerpoint/2010/main" val="403555294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Autofit/>
          </a:bodyPr>
          <a:lstStyle/>
          <a:p>
            <a:pPr algn="ctr"/>
            <a:r>
              <a:rPr lang="en-US" altLang="en-US" sz="3200" b="1">
                <a:solidFill>
                  <a:srgbClr val="FFFFFF"/>
                </a:solidFill>
                <a:latin typeface="Arial headings"/>
                <a:cs typeface="Times New Roman"/>
              </a:rPr>
              <a:t>What if my child’s Charter School </a:t>
            </a:r>
            <a:br>
              <a:rPr lang="en-US" altLang="en-US" sz="3200" b="1">
                <a:solidFill>
                  <a:srgbClr val="FFFFFF"/>
                </a:solidFill>
                <a:latin typeface="Arial headings"/>
                <a:cs typeface="Times New Roman"/>
              </a:rPr>
            </a:br>
            <a:r>
              <a:rPr lang="en-US" altLang="en-US" sz="3200" b="1">
                <a:solidFill>
                  <a:srgbClr val="FFFFFF"/>
                </a:solidFill>
                <a:latin typeface="Arial headings"/>
                <a:cs typeface="Times New Roman"/>
              </a:rPr>
              <a:t>is not meeting the </a:t>
            </a:r>
            <a:br>
              <a:rPr lang="en-US" altLang="en-US" sz="3200" b="1">
                <a:solidFill>
                  <a:srgbClr val="FFFFFF"/>
                </a:solidFill>
                <a:latin typeface="Arial headings"/>
                <a:cs typeface="Times New Roman"/>
              </a:rPr>
            </a:br>
            <a:r>
              <a:rPr lang="en-US" altLang="en-US" sz="3200" b="1">
                <a:solidFill>
                  <a:srgbClr val="FFFFFF"/>
                </a:solidFill>
                <a:latin typeface="Arial headings"/>
                <a:cs typeface="Times New Roman"/>
              </a:rPr>
              <a:t>students’ needs?</a:t>
            </a:r>
            <a:br>
              <a:rPr lang="en-US" altLang="en-US" sz="3200" b="1">
                <a:solidFill>
                  <a:srgbClr val="FFFFFF"/>
                </a:solidFill>
                <a:latin typeface="Arial headings"/>
                <a:cs typeface="Times New Roman"/>
              </a:rPr>
            </a:br>
            <a:endParaRPr lang="en-US" altLang="en-US" sz="3200" i="1">
              <a:solidFill>
                <a:schemeClr val="accent4"/>
              </a:solidFill>
              <a:latin typeface="Arial headings"/>
              <a:cs typeface="Times New Roman"/>
            </a:endParaRPr>
          </a:p>
        </p:txBody>
      </p:sp>
      <p:sp>
        <p:nvSpPr>
          <p:cNvPr id="5" name="Content Placeholder 2">
            <a:extLst>
              <a:ext uri="{FF2B5EF4-FFF2-40B4-BE49-F238E27FC236}">
                <a16:creationId xmlns:a16="http://schemas.microsoft.com/office/drawing/2014/main" id="{DA7DDB05-3978-9E66-C761-DA760E34FF3C}"/>
              </a:ext>
            </a:extLst>
          </p:cNvPr>
          <p:cNvSpPr>
            <a:spLocks noGrp="1" noChangeArrowheads="1"/>
          </p:cNvSpPr>
          <p:nvPr>
            <p:ph idx="1"/>
          </p:nvPr>
        </p:nvSpPr>
        <p:spPr>
          <a:xfrm>
            <a:off x="954704" y="2378593"/>
            <a:ext cx="7150609" cy="3676040"/>
          </a:xfrm>
          <a:solidFill>
            <a:schemeClr val="bg1"/>
          </a:solidFill>
          <a:ln>
            <a:solidFill>
              <a:schemeClr val="bg1"/>
            </a:solidFill>
          </a:ln>
        </p:spPr>
        <p:txBody>
          <a:bodyPr vert="horz" lIns="91440" tIns="45720" rIns="91440" bIns="45720" rtlCol="0" anchor="t">
            <a:normAutofit/>
          </a:bodyPr>
          <a:lstStyle/>
          <a:p>
            <a:pPr marL="342900" indent="-342900" algn="just">
              <a:lnSpc>
                <a:spcPct val="100000"/>
              </a:lnSpc>
              <a:buClr>
                <a:schemeClr val="bg2"/>
              </a:buClr>
              <a:buFont typeface="Wingdings" panose="05000000000000000000" pitchFamily="2" charset="2"/>
              <a:buChar char="v"/>
              <a:defRPr/>
            </a:pPr>
            <a:r>
              <a:rPr lang="en-US" sz="1700" b="0" i="0" u="none">
                <a:solidFill>
                  <a:schemeClr val="accent4"/>
                </a:solidFill>
                <a:latin typeface="Arial" panose="020B0604020202020204" pitchFamily="34" charset="0"/>
                <a:cs typeface="Arial" panose="020B0604020202020204" pitchFamily="34" charset="0"/>
              </a:rPr>
              <a:t>Students have the same due process rights as if they were enrolled at a DOE public school. </a:t>
            </a:r>
          </a:p>
          <a:p>
            <a:pPr marL="342900" indent="-342900" algn="just">
              <a:lnSpc>
                <a:spcPct val="100000"/>
              </a:lnSpc>
              <a:buClr>
                <a:schemeClr val="bg2"/>
              </a:buClr>
              <a:buFont typeface="Wingdings" panose="05000000000000000000" pitchFamily="2" charset="2"/>
              <a:buChar char="v"/>
              <a:defRPr/>
            </a:pPr>
            <a:r>
              <a:rPr lang="en-US" sz="1700" b="0" i="0" u="none">
                <a:solidFill>
                  <a:schemeClr val="accent4"/>
                </a:solidFill>
                <a:latin typeface="Arial" panose="020B0604020202020204" pitchFamily="34" charset="0"/>
                <a:cs typeface="Arial" panose="020B0604020202020204" pitchFamily="34" charset="0"/>
              </a:rPr>
              <a:t>Right to request mediation.</a:t>
            </a:r>
          </a:p>
          <a:p>
            <a:pPr marL="342900" indent="-342900" algn="just">
              <a:lnSpc>
                <a:spcPct val="100000"/>
              </a:lnSpc>
              <a:buClr>
                <a:schemeClr val="bg2"/>
              </a:buClr>
              <a:buFont typeface="Wingdings" panose="05000000000000000000" pitchFamily="2" charset="2"/>
              <a:buChar char="v"/>
              <a:defRPr/>
            </a:pPr>
            <a:r>
              <a:rPr lang="en-US" sz="1700" b="0" i="0" u="none">
                <a:solidFill>
                  <a:schemeClr val="accent4"/>
                </a:solidFill>
                <a:latin typeface="Arial" panose="020B0604020202020204" pitchFamily="34" charset="0"/>
                <a:cs typeface="Arial" panose="020B0604020202020204" pitchFamily="34" charset="0"/>
              </a:rPr>
              <a:t>Right to request an impartial hearing.</a:t>
            </a:r>
          </a:p>
          <a:p>
            <a:pPr marL="342900" indent="-342900" algn="just">
              <a:lnSpc>
                <a:spcPct val="100000"/>
              </a:lnSpc>
              <a:buClr>
                <a:schemeClr val="bg2"/>
              </a:buClr>
              <a:buFont typeface="Wingdings" panose="05000000000000000000" pitchFamily="2" charset="2"/>
              <a:buChar char="v"/>
              <a:defRPr/>
            </a:pPr>
            <a:r>
              <a:rPr lang="en-US" sz="1700" b="0" i="0" u="none">
                <a:solidFill>
                  <a:schemeClr val="accent4"/>
                </a:solidFill>
                <a:latin typeface="Arial" panose="020B0604020202020204" pitchFamily="34" charset="0"/>
                <a:cs typeface="Arial" panose="020B0604020202020204" pitchFamily="34" charset="0"/>
              </a:rPr>
              <a:t>Any mediation or impartial hearing would be against DOE. </a:t>
            </a:r>
          </a:p>
          <a:p>
            <a:pPr marL="342900" indent="-342900" algn="just">
              <a:lnSpc>
                <a:spcPct val="100000"/>
              </a:lnSpc>
              <a:buClr>
                <a:schemeClr val="bg2"/>
              </a:buClr>
              <a:buFont typeface="Wingdings" panose="05000000000000000000" pitchFamily="2" charset="2"/>
              <a:buChar char="v"/>
              <a:defRPr/>
            </a:pPr>
            <a:r>
              <a:rPr lang="en-US" sz="1700" b="0" i="0" u="none">
                <a:solidFill>
                  <a:schemeClr val="accent4"/>
                </a:solidFill>
                <a:latin typeface="Arial" panose="020B0604020202020204" pitchFamily="34" charset="0"/>
                <a:cs typeface="Arial" panose="020B0604020202020204" pitchFamily="34" charset="0"/>
              </a:rPr>
              <a:t>The charter school is not ultimately responsible for giving the student a FAPE under the IDEA. The charter school is responsible for complying with a law called Section 504.</a:t>
            </a:r>
          </a:p>
          <a:p>
            <a:pPr marL="342900" indent="-342900" algn="just">
              <a:lnSpc>
                <a:spcPct val="100000"/>
              </a:lnSpc>
              <a:buClr>
                <a:schemeClr val="bg2"/>
              </a:buClr>
              <a:buFont typeface="Wingdings" panose="05000000000000000000" pitchFamily="2" charset="2"/>
              <a:buChar char="v"/>
              <a:defRPr/>
            </a:pPr>
            <a:endParaRPr lang="en-US" sz="1500" b="0" i="0" u="none">
              <a:solidFill>
                <a:schemeClr val="accent4"/>
              </a:solidFill>
              <a:latin typeface="Arial" panose="020B0604020202020204" pitchFamily="34" charset="0"/>
              <a:cs typeface="Arial" panose="020B0604020202020204"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32</a:t>
            </a:fld>
            <a:endParaRPr lang="en-US"/>
          </a:p>
        </p:txBody>
      </p:sp>
      <p:sp>
        <p:nvSpPr>
          <p:cNvPr id="4" name="Content Placeholder 2">
            <a:extLst>
              <a:ext uri="{FF2B5EF4-FFF2-40B4-BE49-F238E27FC236}">
                <a16:creationId xmlns:a16="http://schemas.microsoft.com/office/drawing/2014/main" id="{7D630A86-65E8-BC71-1679-7E346B12978B}"/>
              </a:ext>
            </a:extLst>
          </p:cNvPr>
          <p:cNvSpPr txBox="1">
            <a:spLocks noChangeArrowheads="1"/>
          </p:cNvSpPr>
          <p:nvPr/>
        </p:nvSpPr>
        <p:spPr>
          <a:xfrm>
            <a:off x="954704" y="5276048"/>
            <a:ext cx="7279439" cy="871016"/>
          </a:xfrm>
          <a:prstGeom prst="rect">
            <a:avLst/>
          </a:prstGeom>
          <a:ln>
            <a:solidFill>
              <a:schemeClr val="bg2"/>
            </a:solidFill>
          </a:ln>
        </p:spPr>
        <p:txBody>
          <a:bodyPr vert="horz" lIns="91440" tIns="45720" rIns="91440" bIns="45720" rtlCol="0" anchor="t">
            <a:normAutofit fontScale="925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lvl="0" indent="-342900" fontAlgn="auto">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NYLPI Fact Sheet: </a:t>
            </a:r>
            <a:r>
              <a:rPr lang="en-US" sz="1700" b="1">
                <a:solidFill>
                  <a:srgbClr val="00758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Students With Disabilities &amp; Charter School</a:t>
            </a:r>
            <a:endParaRPr lang="en-US" sz="1700" b="1">
              <a:solidFill>
                <a:srgbClr val="007582"/>
              </a:solidFill>
              <a:latin typeface="Arial" panose="020B0604020202020204" pitchFamily="34" charset="0"/>
              <a:cs typeface="Arial" panose="020B0604020202020204" pitchFamily="34" charset="0"/>
            </a:endParaRPr>
          </a:p>
          <a:p>
            <a:pPr marL="342900" lvl="0" indent="-342900" fontAlgn="auto">
              <a:buClr>
                <a:schemeClr val="bg2"/>
              </a:buClr>
              <a:buFont typeface="Wingdings" panose="05000000000000000000" pitchFamily="2" charset="2"/>
              <a:buChar char="v"/>
              <a:defRPr/>
            </a:pPr>
            <a:r>
              <a:rPr lang="en-US" sz="1700" b="1">
                <a:solidFill>
                  <a:schemeClr val="accent4"/>
                </a:solidFill>
                <a:latin typeface="Arial" panose="020B0604020202020204" pitchFamily="34" charset="0"/>
                <a:cs typeface="Arial" panose="020B0604020202020204" pitchFamily="34" charset="0"/>
              </a:rPr>
              <a:t>NYLPI Fact Sheet: </a:t>
            </a:r>
            <a:r>
              <a:rPr lang="en-US" sz="1700" b="1">
                <a:solidFill>
                  <a:srgbClr val="0075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Will This Charter School Meet Your Child’s Special Education Needs?</a:t>
            </a:r>
            <a:endParaRPr lang="en-US" sz="1700" b="1">
              <a:solidFill>
                <a:srgbClr val="007582"/>
              </a:solidFill>
              <a:latin typeface="Arial" panose="020B0604020202020204" pitchFamily="34" charset="0"/>
              <a:cs typeface="Arial" panose="020B0604020202020204" pitchFamily="34" charset="0"/>
            </a:endParaRPr>
          </a:p>
          <a:p>
            <a:pPr marL="342900" indent="-342900">
              <a:buClr>
                <a:schemeClr val="bg2"/>
              </a:buClr>
              <a:buFont typeface="Wingdings" panose="05000000000000000000" pitchFamily="2" charset="2"/>
              <a:buChar char="v"/>
              <a:defRPr/>
            </a:pPr>
            <a:endParaRPr lang="en-US" sz="1300">
              <a:solidFill>
                <a:schemeClr val="accent4"/>
              </a:solidFill>
              <a:latin typeface="Arial" panose="020B0604020202020204" pitchFamily="34" charset="0"/>
              <a:cs typeface="Arial" panose="020B0604020202020204" pitchFamily="34" charset="0"/>
            </a:endParaRPr>
          </a:p>
          <a:p>
            <a:pPr>
              <a:spcAft>
                <a:spcPts val="0"/>
              </a:spcAft>
              <a:buClr>
                <a:srgbClr val="C00000"/>
              </a:buClr>
              <a:buFont typeface="Wingdings" panose="05000000000000000000" pitchFamily="2" charset="2"/>
              <a:buChar char="Ø"/>
            </a:pPr>
            <a:endParaRPr lang="en-US" sz="1400">
              <a:cs typeface="Times New Roman" panose="02020603050405020304" pitchFamily="18" charset="0"/>
            </a:endParaRPr>
          </a:p>
          <a:p>
            <a:pPr marL="0" indent="0">
              <a:buNone/>
              <a:defRPr/>
            </a:pPr>
            <a:endParaRPr lang="en-US" altLang="en-US" sz="1200"/>
          </a:p>
          <a:p>
            <a:pPr marL="342900" indent="-342900">
              <a:buFont typeface="Wingdings" panose="05000000000000000000" pitchFamily="2" charset="2"/>
              <a:buChar char="Ø"/>
              <a:defRPr/>
            </a:pPr>
            <a:endParaRPr lang="en-US" altLang="en-US" sz="1200"/>
          </a:p>
        </p:txBody>
      </p:sp>
    </p:spTree>
    <p:extLst>
      <p:ext uri="{BB962C8B-B14F-4D97-AF65-F5344CB8AC3E}">
        <p14:creationId xmlns:p14="http://schemas.microsoft.com/office/powerpoint/2010/main" val="190097600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rmAutofit/>
          </a:bodyPr>
          <a:lstStyle/>
          <a:p>
            <a:pPr algn="ctr"/>
            <a:r>
              <a:rPr lang="en-US" altLang="en-US" sz="3800" b="1">
                <a:solidFill>
                  <a:srgbClr val="FFFFFF"/>
                </a:solidFill>
                <a:latin typeface="Arial headings"/>
                <a:cs typeface="Times New Roman"/>
              </a:rPr>
              <a:t>Private School Placements</a:t>
            </a:r>
            <a:endParaRPr lang="en-US" altLang="en-US" sz="3800">
              <a:solidFill>
                <a:srgbClr val="FFFFFF"/>
              </a:solidFill>
              <a:latin typeface="Arial headings"/>
              <a:cs typeface="Times New Roman"/>
            </a:endParaRPr>
          </a:p>
        </p:txBody>
      </p:sp>
      <p:sp>
        <p:nvSpPr>
          <p:cNvPr id="5" name="Content Placeholder 2">
            <a:extLst>
              <a:ext uri="{FF2B5EF4-FFF2-40B4-BE49-F238E27FC236}">
                <a16:creationId xmlns:a16="http://schemas.microsoft.com/office/drawing/2014/main" id="{DA7DDB05-3978-9E66-C761-DA760E34FF3C}"/>
              </a:ext>
            </a:extLst>
          </p:cNvPr>
          <p:cNvSpPr>
            <a:spLocks noGrp="1" noChangeArrowheads="1"/>
          </p:cNvSpPr>
          <p:nvPr>
            <p:ph idx="1"/>
          </p:nvPr>
        </p:nvSpPr>
        <p:spPr>
          <a:xfrm>
            <a:off x="810409" y="2414542"/>
            <a:ext cx="7873857" cy="3549909"/>
          </a:xfrm>
          <a:ln>
            <a:solidFill>
              <a:schemeClr val="bg1"/>
            </a:solidFill>
          </a:ln>
        </p:spPr>
        <p:txBody>
          <a:bodyPr vert="horz" lIns="91440" tIns="45720" rIns="91440" bIns="45720" rtlCol="0" anchor="t">
            <a:normAutofit/>
          </a:bodyPr>
          <a:lstStyle/>
          <a:p>
            <a:pPr marL="342900" indent="-342900" algn="just">
              <a:buClr>
                <a:schemeClr val="bg2"/>
              </a:buClr>
              <a:buFont typeface="Wingdings" panose="05000000000000000000" pitchFamily="2" charset="2"/>
              <a:buChar char="v"/>
              <a:defRPr/>
            </a:pPr>
            <a:r>
              <a:rPr lang="en-US" altLang="en-US" sz="1400" b="1">
                <a:solidFill>
                  <a:schemeClr val="accent4"/>
                </a:solidFill>
                <a:latin typeface="Arial" panose="020B0604020202020204" pitchFamily="34" charset="0"/>
                <a:cs typeface="Arial" panose="020B0604020202020204" pitchFamily="34" charset="0"/>
              </a:rPr>
              <a:t>Non-public school settings are considered more restrictive environments than public school settings</a:t>
            </a:r>
          </a:p>
          <a:p>
            <a:pPr marL="342900" indent="-342900" algn="just">
              <a:buClr>
                <a:schemeClr val="bg2"/>
              </a:buClr>
              <a:buFont typeface="Wingdings" panose="05000000000000000000" pitchFamily="2" charset="2"/>
              <a:buChar char="v"/>
              <a:defRPr/>
            </a:pPr>
            <a:r>
              <a:rPr lang="en-US" altLang="en-US" sz="1400">
                <a:solidFill>
                  <a:schemeClr val="accent4"/>
                </a:solidFill>
                <a:latin typeface="Arial" panose="020B0604020202020204" pitchFamily="34" charset="0"/>
                <a:cs typeface="Arial" panose="020B0604020202020204" pitchFamily="34" charset="0"/>
              </a:rPr>
              <a:t>The student is not automatically entitled to private school, even if you feel DOE has done something wrong </a:t>
            </a:r>
          </a:p>
          <a:p>
            <a:pPr marL="342900" indent="-342900" algn="just">
              <a:buClr>
                <a:schemeClr val="bg2"/>
              </a:buClr>
              <a:buFont typeface="Wingdings" panose="05000000000000000000" pitchFamily="2" charset="2"/>
              <a:buChar char="v"/>
              <a:defRPr/>
            </a:pPr>
            <a:r>
              <a:rPr lang="en-US" altLang="en-US" sz="1400">
                <a:solidFill>
                  <a:schemeClr val="accent4"/>
                </a:solidFill>
                <a:latin typeface="Arial" panose="020B0604020202020204" pitchFamily="34" charset="0"/>
                <a:cs typeface="Arial" panose="020B0604020202020204" pitchFamily="34" charset="0"/>
              </a:rPr>
              <a:t>There are four ways in which DOE may fund a child’s education in a non-public school:</a:t>
            </a:r>
          </a:p>
          <a:p>
            <a:pPr marL="342900" indent="-342900" algn="just">
              <a:buClr>
                <a:schemeClr val="bg2"/>
              </a:buClr>
              <a:buFont typeface="Wingdings" panose="05000000000000000000" pitchFamily="2" charset="2"/>
              <a:buChar char="v"/>
              <a:defRPr/>
            </a:pPr>
            <a:r>
              <a:rPr lang="en-US" altLang="en-US" sz="1400">
                <a:solidFill>
                  <a:schemeClr val="accent4"/>
                </a:solidFill>
                <a:latin typeface="Arial" panose="020B0604020202020204" pitchFamily="34" charset="0"/>
                <a:cs typeface="Arial" panose="020B0604020202020204" pitchFamily="34" charset="0"/>
              </a:rPr>
              <a:t>For state-approved schools</a:t>
            </a:r>
          </a:p>
          <a:p>
            <a:pPr marL="742956" lvl="1" indent="-342900" algn="just">
              <a:buClr>
                <a:schemeClr val="bg2"/>
              </a:buClr>
              <a:buFont typeface="+mj-lt"/>
              <a:buAutoNum type="arabicPeriod"/>
              <a:defRPr/>
            </a:pPr>
            <a:r>
              <a:rPr lang="en-US" altLang="en-US" sz="1400">
                <a:solidFill>
                  <a:schemeClr val="accent4"/>
                </a:solidFill>
                <a:latin typeface="Arial" panose="020B0604020202020204" pitchFamily="34" charset="0"/>
                <a:cs typeface="Arial" panose="020B0604020202020204" pitchFamily="34" charset="0"/>
              </a:rPr>
              <a:t>Nickerson Letters (“P1”)</a:t>
            </a:r>
          </a:p>
          <a:p>
            <a:pPr marL="742956" lvl="1" indent="-342900" algn="just">
              <a:buClr>
                <a:schemeClr val="bg2"/>
              </a:buClr>
              <a:buFont typeface="+mj-lt"/>
              <a:buAutoNum type="arabicPeriod"/>
              <a:defRPr/>
            </a:pPr>
            <a:r>
              <a:rPr lang="en-US" altLang="en-US" sz="1400">
                <a:solidFill>
                  <a:schemeClr val="accent4"/>
                </a:solidFill>
                <a:latin typeface="Arial" panose="020B0604020202020204" pitchFamily="34" charset="0"/>
                <a:cs typeface="Arial" panose="020B0604020202020204" pitchFamily="34" charset="0"/>
              </a:rPr>
              <a:t>Deferral to Central-Based Support Team (CBST) (</a:t>
            </a:r>
            <a:r>
              <a:rPr lang="en-US" altLang="en-US" sz="1400" b="1" u="sng">
                <a:solidFill>
                  <a:srgbClr val="00758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list of approved schools</a:t>
            </a:r>
            <a:r>
              <a:rPr lang="en-US" altLang="en-US" sz="1400">
                <a:solidFill>
                  <a:schemeClr val="accent4"/>
                </a:solidFill>
                <a:latin typeface="Arial" panose="020B0604020202020204" pitchFamily="34" charset="0"/>
                <a:cs typeface="Arial" panose="020B0604020202020204" pitchFamily="34" charset="0"/>
              </a:rPr>
              <a:t>)</a:t>
            </a:r>
            <a:endParaRPr lang="en-US" altLang="en-US" sz="1400">
              <a:solidFill>
                <a:schemeClr val="accent4"/>
              </a:solidFill>
              <a:highlight>
                <a:srgbClr val="FF00FF"/>
              </a:highlight>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r>
              <a:rPr lang="en-US" altLang="en-US" sz="1400">
                <a:solidFill>
                  <a:schemeClr val="accent4"/>
                </a:solidFill>
                <a:latin typeface="Arial" panose="020B0604020202020204" pitchFamily="34" charset="0"/>
                <a:cs typeface="Arial" panose="020B0604020202020204" pitchFamily="34" charset="0"/>
              </a:rPr>
              <a:t>For non-approved private schools:</a:t>
            </a:r>
          </a:p>
          <a:p>
            <a:pPr marL="742956" lvl="1" indent="-342900" algn="just">
              <a:buClr>
                <a:schemeClr val="bg2"/>
              </a:buClr>
              <a:buFont typeface="+mj-lt"/>
              <a:buAutoNum type="arabicPeriod"/>
              <a:defRPr/>
            </a:pPr>
            <a:r>
              <a:rPr lang="en-US" altLang="en-US" sz="1400">
                <a:solidFill>
                  <a:schemeClr val="accent4"/>
                </a:solidFill>
                <a:latin typeface="Arial" panose="020B0604020202020204" pitchFamily="34" charset="0"/>
                <a:cs typeface="Arial" panose="020B0604020202020204" pitchFamily="34" charset="0"/>
              </a:rPr>
              <a:t>Carter (or Reimbursement) Hearing</a:t>
            </a:r>
          </a:p>
          <a:p>
            <a:pPr marL="742956" lvl="1" indent="-342900" algn="just">
              <a:buClr>
                <a:schemeClr val="bg2"/>
              </a:buClr>
              <a:buFont typeface="+mj-lt"/>
              <a:buAutoNum type="arabicPeriod"/>
              <a:defRPr/>
            </a:pPr>
            <a:r>
              <a:rPr lang="en-US" altLang="en-US" sz="1400">
                <a:solidFill>
                  <a:schemeClr val="accent4"/>
                </a:solidFill>
                <a:latin typeface="Arial" panose="020B0604020202020204" pitchFamily="34" charset="0"/>
                <a:cs typeface="Arial" panose="020B0604020202020204" pitchFamily="34" charset="0"/>
              </a:rPr>
              <a:t>Connors (or Pre-reimbursement) Hearing </a:t>
            </a:r>
          </a:p>
          <a:p>
            <a:pPr marL="400056" lvl="1" indent="0">
              <a:buClr>
                <a:schemeClr val="bg2"/>
              </a:buClr>
              <a:buNone/>
              <a:defRPr/>
            </a:pPr>
            <a:endParaRPr lang="en-US" altLang="en-US" sz="1600">
              <a:solidFill>
                <a:schemeClr val="accent4"/>
              </a:solidFill>
              <a:latin typeface="Arial" panose="020B0604020202020204" pitchFamily="34" charset="0"/>
              <a:cs typeface="Arial" panose="020B0604020202020204" pitchFamily="34" charset="0"/>
            </a:endParaRPr>
          </a:p>
          <a:p>
            <a:pPr marL="0" indent="0" eaLnBrk="1" hangingPunct="1">
              <a:buNone/>
              <a:defRPr/>
            </a:pPr>
            <a:endParaRPr lang="en-US" altLang="en-US" sz="1400"/>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33</a:t>
            </a:fld>
            <a:endParaRPr lang="en-US"/>
          </a:p>
        </p:txBody>
      </p:sp>
      <p:sp>
        <p:nvSpPr>
          <p:cNvPr id="4" name="Content Placeholder 2">
            <a:extLst>
              <a:ext uri="{FF2B5EF4-FFF2-40B4-BE49-F238E27FC236}">
                <a16:creationId xmlns:a16="http://schemas.microsoft.com/office/drawing/2014/main" id="{19C187AF-7288-43F8-E6FA-D29C2B8E0B00}"/>
              </a:ext>
            </a:extLst>
          </p:cNvPr>
          <p:cNvSpPr txBox="1">
            <a:spLocks noChangeArrowheads="1"/>
          </p:cNvSpPr>
          <p:nvPr/>
        </p:nvSpPr>
        <p:spPr>
          <a:xfrm>
            <a:off x="810722" y="6099125"/>
            <a:ext cx="7190278" cy="369096"/>
          </a:xfrm>
          <a:prstGeom prst="rect">
            <a:avLst/>
          </a:prstGeom>
          <a:ln>
            <a:solidFill>
              <a:schemeClr val="bg1"/>
            </a:solidFill>
          </a:ln>
        </p:spPr>
        <p:txBody>
          <a:bodyPr vert="horz" lIns="91440" tIns="45720" rIns="91440" bIns="45720" rtlCol="0" anchor="t">
            <a:normAutofit fontScale="925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buClr>
                <a:schemeClr val="bg2"/>
              </a:buClr>
              <a:buFont typeface="Wingdings" panose="05000000000000000000" pitchFamily="2" charset="2"/>
              <a:buChar char="v"/>
              <a:defRPr/>
            </a:pPr>
            <a:r>
              <a:rPr lang="en-US" sz="1400" b="1">
                <a:solidFill>
                  <a:schemeClr val="accent4"/>
                </a:solidFill>
                <a:latin typeface="Arial" panose="020B0604020202020204" pitchFamily="34" charset="0"/>
                <a:cs typeface="Arial" panose="020B0604020202020204" pitchFamily="34" charset="0"/>
              </a:rPr>
              <a:t>NYLPI Fact Sheet</a:t>
            </a:r>
            <a:r>
              <a:rPr lang="en-US" sz="1400">
                <a:solidFill>
                  <a:schemeClr val="accent4"/>
                </a:solidFill>
                <a:latin typeface="Arial" panose="020B0604020202020204" pitchFamily="34" charset="0"/>
                <a:cs typeface="Arial" panose="020B0604020202020204" pitchFamily="34" charset="0"/>
              </a:rPr>
              <a:t>: </a:t>
            </a:r>
            <a:r>
              <a:rPr lang="en-US" sz="1400" b="1">
                <a:solidFill>
                  <a:srgbClr val="0075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Private School Placements Paid for the Department of Education </a:t>
            </a:r>
            <a:endParaRPr lang="en-US" sz="1400" b="1">
              <a:solidFill>
                <a:srgbClr val="007582"/>
              </a:solidFill>
              <a:latin typeface="Arial" panose="020B0604020202020204" pitchFamily="34" charset="0"/>
              <a:cs typeface="Arial" panose="020B0604020202020204" pitchFamily="34" charset="0"/>
            </a:endParaRPr>
          </a:p>
          <a:p>
            <a:pPr marL="0" indent="0">
              <a:buFont typeface="Wingdings 3" charset="2"/>
              <a:buNone/>
              <a:defRPr/>
            </a:pPr>
            <a:endParaRPr lang="en-US" altLang="en-US" sz="1400"/>
          </a:p>
        </p:txBody>
      </p:sp>
    </p:spTree>
    <p:extLst>
      <p:ext uri="{BB962C8B-B14F-4D97-AF65-F5344CB8AC3E}">
        <p14:creationId xmlns:p14="http://schemas.microsoft.com/office/powerpoint/2010/main" val="193542541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6" name="Content Placeholder 2">
            <a:extLst>
              <a:ext uri="{FF2B5EF4-FFF2-40B4-BE49-F238E27FC236}">
                <a16:creationId xmlns:a16="http://schemas.microsoft.com/office/drawing/2014/main" id="{38780150-76C9-7D90-E6BA-3ACF6FFD7F32}"/>
              </a:ext>
            </a:extLst>
          </p:cNvPr>
          <p:cNvSpPr txBox="1">
            <a:spLocks noChangeArrowheads="1"/>
          </p:cNvSpPr>
          <p:nvPr/>
        </p:nvSpPr>
        <p:spPr>
          <a:xfrm>
            <a:off x="227733" y="2386223"/>
            <a:ext cx="5395081" cy="4416220"/>
          </a:xfrm>
          <a:prstGeom prst="rect">
            <a:avLst/>
          </a:prstGeom>
          <a:solidFill>
            <a:srgbClr val="A9A9A9"/>
          </a:solidFill>
          <a:ln>
            <a:solidFill>
              <a:srgbClr val="007582"/>
            </a:solidFill>
          </a:ln>
        </p:spPr>
        <p:txBody>
          <a:bodyPr vert="horz" lIns="91440" tIns="45720" rIns="91440" bIns="45720" rtlCol="0" anchor="t">
            <a:noAutofit/>
          </a:bodyPr>
          <a:lstStyle>
            <a:defPPr>
              <a:defRPr lang="en-US"/>
            </a:defPPr>
            <a:lvl1pPr indent="0" defTabSz="457207">
              <a:lnSpc>
                <a:spcPct val="90000"/>
              </a:lnSpc>
              <a:spcBef>
                <a:spcPts val="1000"/>
              </a:spcBef>
              <a:spcAft>
                <a:spcPts val="0"/>
              </a:spcAft>
              <a:buClr>
                <a:schemeClr val="bg2">
                  <a:lumMod val="40000"/>
                  <a:lumOff val="60000"/>
                </a:schemeClr>
              </a:buClr>
              <a:buSzPct val="80000"/>
              <a:buFont typeface="Wingdings 3" charset="2"/>
              <a:buNone/>
              <a:defRPr b="1" i="1" u="sng">
                <a:solidFill>
                  <a:srgbClr val="8C2233"/>
                </a:solidFill>
                <a:latin typeface="Arial"/>
                <a:ea typeface="+mj-ea"/>
                <a:cs typeface="Arial"/>
              </a:defRPr>
            </a:lvl1pPr>
            <a:lvl2pPr marL="342900" lvl="1" indent="-342900" defTabSz="457207">
              <a:lnSpc>
                <a:spcPct val="90000"/>
              </a:lnSpc>
              <a:spcBef>
                <a:spcPts val="1000"/>
              </a:spcBef>
              <a:spcAft>
                <a:spcPts val="0"/>
              </a:spcAft>
              <a:buClr>
                <a:schemeClr val="bg2">
                  <a:lumMod val="40000"/>
                  <a:lumOff val="60000"/>
                </a:schemeClr>
              </a:buClr>
              <a:buSzPct val="80000"/>
              <a:buFont typeface="Wingdings" panose="05000000000000000000" pitchFamily="2" charset="2"/>
              <a:buChar char="v"/>
              <a:defRPr sz="1600" b="1" i="0">
                <a:solidFill>
                  <a:srgbClr val="007582"/>
                </a:solidFill>
                <a:latin typeface="Arial"/>
                <a:ea typeface="+mj-ea"/>
                <a:cs typeface="Arial"/>
              </a:defRPr>
            </a:lvl2pPr>
            <a:lvl3pPr marL="1143020" indent="-228604" defTabSz="457207">
              <a:spcBef>
                <a:spcPts val="1000"/>
              </a:spcBef>
              <a:spcAft>
                <a:spcPts val="0"/>
              </a:spcAft>
              <a:buClr>
                <a:schemeClr val="bg2">
                  <a:lumMod val="40000"/>
                  <a:lumOff val="60000"/>
                </a:schemeClr>
              </a:buClr>
              <a:buSzPct val="80000"/>
              <a:buFont typeface="Wingdings 3" charset="2"/>
              <a:buChar char=""/>
              <a:defRPr sz="1600" b="0" i="0">
                <a:latin typeface="+mj-lt"/>
                <a:ea typeface="+mj-ea"/>
                <a:cs typeface="+mj-cs"/>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algn="ctr">
              <a:lnSpc>
                <a:spcPct val="100000"/>
              </a:lnSpc>
            </a:pPr>
            <a:r>
              <a:rPr lang="en-US" altLang="en-US"/>
              <a:t>Nickerson Letters (“P-1”)</a:t>
            </a:r>
          </a:p>
          <a:p>
            <a:pPr lvl="1" algn="just">
              <a:lnSpc>
                <a:spcPct val="100000"/>
              </a:lnSpc>
              <a:defRPr/>
            </a:pPr>
            <a:r>
              <a:rPr lang="en-US" altLang="en-US" sz="1400" b="0">
                <a:solidFill>
                  <a:schemeClr val="accent4"/>
                </a:solidFill>
              </a:rPr>
              <a:t>May be issued if a child does not receive school placement in accordance with his/her IEP </a:t>
            </a:r>
          </a:p>
          <a:p>
            <a:pPr lvl="1" algn="just">
              <a:lnSpc>
                <a:spcPct val="100000"/>
              </a:lnSpc>
              <a:defRPr/>
            </a:pPr>
            <a:r>
              <a:rPr lang="en-US" altLang="en-US" sz="1400" b="0">
                <a:solidFill>
                  <a:schemeClr val="accent4"/>
                </a:solidFill>
              </a:rPr>
              <a:t>within 65 school days of receipt of consent to initial evaluation or referral for review, or</a:t>
            </a:r>
          </a:p>
          <a:p>
            <a:pPr lvl="1" algn="just">
              <a:lnSpc>
                <a:spcPct val="100000"/>
              </a:lnSpc>
              <a:defRPr/>
            </a:pPr>
            <a:r>
              <a:rPr lang="en-US" altLang="en-US" sz="1400" b="0">
                <a:solidFill>
                  <a:schemeClr val="accent4"/>
                </a:solidFill>
              </a:rPr>
              <a:t>By August 15 prior to the start of school year</a:t>
            </a:r>
          </a:p>
          <a:p>
            <a:pPr algn="just">
              <a:lnSpc>
                <a:spcPct val="100000"/>
              </a:lnSpc>
            </a:pPr>
            <a:r>
              <a:rPr lang="en-US" altLang="en-US" sz="1400">
                <a:solidFill>
                  <a:schemeClr val="accent4"/>
                </a:solidFill>
              </a:rPr>
              <a:t>Limitations </a:t>
            </a:r>
          </a:p>
          <a:p>
            <a:pPr lvl="1" algn="just">
              <a:lnSpc>
                <a:spcPct val="100000"/>
              </a:lnSpc>
              <a:defRPr/>
            </a:pPr>
            <a:r>
              <a:rPr lang="en-US" altLang="en-US" sz="1400" b="0">
                <a:solidFill>
                  <a:schemeClr val="accent4"/>
                </a:solidFill>
              </a:rPr>
              <a:t>Letters will expire within 30 days</a:t>
            </a:r>
          </a:p>
          <a:p>
            <a:pPr lvl="1" algn="just">
              <a:lnSpc>
                <a:spcPct val="100000"/>
              </a:lnSpc>
              <a:defRPr/>
            </a:pPr>
            <a:r>
              <a:rPr lang="en-US" altLang="en-US" sz="1400" b="0">
                <a:solidFill>
                  <a:schemeClr val="accent4"/>
                </a:solidFill>
              </a:rPr>
              <a:t>Ends if you are offered an appropriate placement before finding a placement that accepts the Nickerson </a:t>
            </a:r>
          </a:p>
          <a:p>
            <a:pPr lvl="1" algn="just">
              <a:lnSpc>
                <a:spcPct val="100000"/>
              </a:lnSpc>
              <a:defRPr/>
            </a:pPr>
            <a:r>
              <a:rPr lang="en-US" altLang="en-US" sz="1400" b="0">
                <a:solidFill>
                  <a:schemeClr val="accent4"/>
                </a:solidFill>
              </a:rPr>
              <a:t>Only good for one year</a:t>
            </a:r>
          </a:p>
          <a:p>
            <a:pPr lvl="1" algn="just">
              <a:lnSpc>
                <a:spcPct val="100000"/>
              </a:lnSpc>
              <a:defRPr/>
            </a:pPr>
            <a:r>
              <a:rPr lang="en-US" altLang="en-US" sz="1400" b="0">
                <a:solidFill>
                  <a:schemeClr val="accent4"/>
                </a:solidFill>
              </a:rPr>
              <a:t>Only gets you an </a:t>
            </a:r>
            <a:r>
              <a:rPr lang="en-US" altLang="en-US" sz="1400">
                <a:solidFill>
                  <a:schemeClr val="accent4"/>
                </a:solidFill>
              </a:rPr>
              <a:t>approved school </a:t>
            </a:r>
            <a:r>
              <a:rPr lang="en-US" altLang="en-US" sz="1400"/>
              <a:t>(</a:t>
            </a:r>
            <a:r>
              <a:rPr lang="en-US" altLang="en-US" sz="1400">
                <a:hlinkClick r:id="rId2">
                  <a:extLst>
                    <a:ext uri="{A12FA001-AC4F-418D-AE19-62706E023703}">
                      <ahyp:hlinkClr xmlns:ahyp="http://schemas.microsoft.com/office/drawing/2018/hyperlinkcolor" val="tx"/>
                    </a:ext>
                  </a:extLst>
                </a:hlinkClick>
              </a:rPr>
              <a:t>list found here</a:t>
            </a:r>
            <a:r>
              <a:rPr lang="en-US" altLang="en-US" sz="1400"/>
              <a:t>)</a:t>
            </a:r>
            <a:endParaRPr lang="en-US" altLang="en-US" sz="1400" b="0">
              <a:solidFill>
                <a:schemeClr val="accent4"/>
              </a:solidFill>
            </a:endParaRPr>
          </a:p>
          <a:p>
            <a:pPr lvl="1" algn="just">
              <a:lnSpc>
                <a:spcPct val="100000"/>
              </a:lnSpc>
              <a:defRPr/>
            </a:pPr>
            <a:r>
              <a:rPr lang="en-US" altLang="en-US" sz="1400" b="0">
                <a:solidFill>
                  <a:schemeClr val="accent4"/>
                </a:solidFill>
              </a:rPr>
              <a:t>Acceptance to schools are based on the availability and discretion of the school   </a:t>
            </a:r>
          </a:p>
          <a:p>
            <a:pPr>
              <a:lnSpc>
                <a:spcPct val="100000"/>
              </a:lnSpc>
              <a:spcBef>
                <a:spcPts val="600"/>
              </a:spcBef>
            </a:pPr>
            <a:endParaRPr lang="en-US" altLang="en-US"/>
          </a:p>
          <a:p>
            <a:pPr>
              <a:lnSpc>
                <a:spcPct val="100000"/>
              </a:lnSpc>
              <a:spcBef>
                <a:spcPts val="600"/>
              </a:spcBef>
            </a:pPr>
            <a:endParaRPr lang="en-US" altLang="en-US"/>
          </a:p>
          <a:p>
            <a:endParaRPr lang="en-US" altLang="en-US"/>
          </a:p>
        </p:txBody>
      </p:sp>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34</a:t>
            </a:fld>
            <a:endParaRPr lang="en-US"/>
          </a:p>
        </p:txBody>
      </p:sp>
      <p:sp>
        <p:nvSpPr>
          <p:cNvPr id="3" name="Content Placeholder 2">
            <a:extLst>
              <a:ext uri="{FF2B5EF4-FFF2-40B4-BE49-F238E27FC236}">
                <a16:creationId xmlns:a16="http://schemas.microsoft.com/office/drawing/2014/main" id="{2A00F686-9991-7939-D442-B3892DF7D5A0}"/>
              </a:ext>
            </a:extLst>
          </p:cNvPr>
          <p:cNvSpPr txBox="1">
            <a:spLocks noChangeArrowheads="1"/>
          </p:cNvSpPr>
          <p:nvPr/>
        </p:nvSpPr>
        <p:spPr>
          <a:xfrm>
            <a:off x="5734975" y="2386223"/>
            <a:ext cx="3145944" cy="4416220"/>
          </a:xfrm>
          <a:prstGeom prst="rect">
            <a:avLst/>
          </a:prstGeom>
          <a:solidFill>
            <a:srgbClr val="A9A9A9"/>
          </a:solidFill>
          <a:ln>
            <a:solidFill>
              <a:srgbClr val="007582"/>
            </a:solidFill>
          </a:ln>
        </p:spPr>
        <p:txBody>
          <a:bodyPr vert="horz" lIns="91440" tIns="45720" rIns="91440" bIns="45720" rtlCol="0" anchor="t">
            <a:noAutofit/>
          </a:bodyPr>
          <a:lstStyle>
            <a:defPPr>
              <a:defRPr lang="en-US"/>
            </a:defPPr>
            <a:lvl1pPr indent="0" defTabSz="457207">
              <a:lnSpc>
                <a:spcPct val="90000"/>
              </a:lnSpc>
              <a:spcBef>
                <a:spcPts val="1000"/>
              </a:spcBef>
              <a:spcAft>
                <a:spcPts val="0"/>
              </a:spcAft>
              <a:buClr>
                <a:schemeClr val="bg2">
                  <a:lumMod val="40000"/>
                  <a:lumOff val="60000"/>
                </a:schemeClr>
              </a:buClr>
              <a:buSzPct val="80000"/>
              <a:buFont typeface="Wingdings 3" charset="2"/>
              <a:buNone/>
              <a:defRPr b="1" i="1" u="sng">
                <a:solidFill>
                  <a:srgbClr val="8C2233"/>
                </a:solidFill>
                <a:latin typeface="Arial"/>
                <a:ea typeface="+mj-ea"/>
                <a:cs typeface="Arial"/>
              </a:defRPr>
            </a:lvl1pPr>
            <a:lvl2pPr marL="685800" lvl="1" indent="-342900" defTabSz="457207">
              <a:lnSpc>
                <a:spcPct val="100000"/>
              </a:lnSpc>
              <a:spcBef>
                <a:spcPts val="600"/>
              </a:spcBef>
              <a:spcAft>
                <a:spcPts val="0"/>
              </a:spcAft>
              <a:buClr>
                <a:schemeClr val="bg2"/>
              </a:buClr>
              <a:buSzPct val="80000"/>
              <a:buFont typeface="Wingdings" panose="05000000000000000000" pitchFamily="2" charset="2"/>
              <a:buChar char="v"/>
              <a:defRPr sz="1200" b="0" i="0">
                <a:solidFill>
                  <a:schemeClr val="accent4"/>
                </a:solidFill>
                <a:latin typeface="Arial" panose="020B0604020202020204" pitchFamily="34" charset="0"/>
                <a:ea typeface="+mj-ea"/>
                <a:cs typeface="Arial" panose="020B0604020202020204" pitchFamily="34" charset="0"/>
              </a:defRPr>
            </a:lvl2pPr>
            <a:lvl3pPr marL="1143020" lvl="2" indent="-228604" defTabSz="457207">
              <a:spcBef>
                <a:spcPts val="600"/>
              </a:spcBef>
              <a:spcAft>
                <a:spcPts val="0"/>
              </a:spcAft>
              <a:buClr>
                <a:schemeClr val="bg2"/>
              </a:buClr>
              <a:buSzPct val="80000"/>
              <a:buFont typeface="Wingdings 3" charset="2"/>
              <a:buChar char=""/>
              <a:defRPr sz="1200" b="0" i="0">
                <a:solidFill>
                  <a:schemeClr val="accent4"/>
                </a:solidFill>
                <a:latin typeface="Arial" panose="020B0604020202020204" pitchFamily="34" charset="0"/>
                <a:ea typeface="+mj-ea"/>
                <a:cs typeface="Arial" panose="020B0604020202020204" pitchFamily="34" charset="0"/>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algn="ctr">
              <a:lnSpc>
                <a:spcPct val="100000"/>
              </a:lnSpc>
            </a:pPr>
            <a:r>
              <a:rPr lang="en-US" altLang="en-US"/>
              <a:t>Central Based Support Team (“CBST”)</a:t>
            </a:r>
          </a:p>
          <a:p>
            <a:pPr marL="342900" lvl="1" algn="just">
              <a:spcBef>
                <a:spcPts val="1000"/>
              </a:spcBef>
              <a:buClr>
                <a:schemeClr val="bg2">
                  <a:lumMod val="40000"/>
                  <a:lumOff val="60000"/>
                </a:schemeClr>
              </a:buClr>
              <a:defRPr/>
            </a:pPr>
            <a:r>
              <a:rPr lang="en-US" altLang="en-US" sz="1400">
                <a:latin typeface="Arial"/>
                <a:cs typeface="Arial"/>
              </a:rPr>
              <a:t>The IEP team has authority to put “Defer to CBST” on the IEP. </a:t>
            </a:r>
          </a:p>
          <a:p>
            <a:pPr marL="342900" lvl="1" algn="just">
              <a:spcBef>
                <a:spcPts val="1000"/>
              </a:spcBef>
              <a:buClr>
                <a:schemeClr val="bg2">
                  <a:lumMod val="40000"/>
                  <a:lumOff val="60000"/>
                </a:schemeClr>
              </a:buClr>
              <a:defRPr/>
            </a:pPr>
            <a:r>
              <a:rPr lang="en-US" altLang="en-US" sz="1400">
                <a:latin typeface="Arial"/>
                <a:cs typeface="Arial"/>
              </a:rPr>
              <a:t>CBST is responsible for student placement at an appropriate non-public State-approved school </a:t>
            </a:r>
          </a:p>
          <a:p>
            <a:pPr marL="342900" lvl="1" algn="just">
              <a:spcBef>
                <a:spcPts val="1000"/>
              </a:spcBef>
              <a:buClr>
                <a:schemeClr val="bg2">
                  <a:lumMod val="40000"/>
                  <a:lumOff val="60000"/>
                </a:schemeClr>
              </a:buClr>
              <a:defRPr/>
            </a:pPr>
            <a:r>
              <a:rPr lang="en-US" altLang="en-US" sz="1400">
                <a:latin typeface="Arial"/>
                <a:cs typeface="Arial"/>
              </a:rPr>
              <a:t>At this point, a CBST coordinator will be assigned to the matter. </a:t>
            </a:r>
          </a:p>
          <a:p>
            <a:pPr marL="342900" lvl="1" algn="just">
              <a:spcBef>
                <a:spcPts val="1000"/>
              </a:spcBef>
              <a:buClr>
                <a:schemeClr val="bg2">
                  <a:lumMod val="40000"/>
                  <a:lumOff val="60000"/>
                </a:schemeClr>
              </a:buClr>
              <a:defRPr/>
            </a:pPr>
            <a:r>
              <a:rPr lang="en-US" altLang="en-US" sz="1400">
                <a:latin typeface="Arial"/>
                <a:cs typeface="Arial"/>
              </a:rPr>
              <a:t>Stay in contact with the CBST coordinator</a:t>
            </a:r>
          </a:p>
          <a:p>
            <a:pPr marL="342900" lvl="1" algn="just">
              <a:spcBef>
                <a:spcPts val="1000"/>
              </a:spcBef>
              <a:buClr>
                <a:schemeClr val="bg2">
                  <a:lumMod val="40000"/>
                  <a:lumOff val="60000"/>
                </a:schemeClr>
              </a:buClr>
              <a:defRPr/>
            </a:pPr>
            <a:r>
              <a:rPr lang="en-US" altLang="en-US" sz="1400">
                <a:latin typeface="Arial"/>
                <a:cs typeface="Arial"/>
              </a:rPr>
              <a:t>Visit schools </a:t>
            </a:r>
          </a:p>
          <a:p>
            <a:pPr marL="342900" lvl="1" algn="just">
              <a:spcBef>
                <a:spcPts val="1000"/>
              </a:spcBef>
              <a:buClr>
                <a:schemeClr val="bg2">
                  <a:lumMod val="40000"/>
                  <a:lumOff val="60000"/>
                </a:schemeClr>
              </a:buClr>
              <a:defRPr/>
            </a:pPr>
            <a:r>
              <a:rPr lang="en-US" altLang="en-US" sz="1400">
                <a:latin typeface="Arial"/>
                <a:cs typeface="Arial"/>
              </a:rPr>
              <a:t>Approved private schools are not required to accept the child referred to them </a:t>
            </a:r>
          </a:p>
          <a:p>
            <a:endParaRPr lang="en-US" altLang="en-US"/>
          </a:p>
          <a:p>
            <a:endParaRPr lang="en-US" altLang="en-US"/>
          </a:p>
          <a:p>
            <a:endParaRPr lang="en-US" altLang="en-US"/>
          </a:p>
        </p:txBody>
      </p:sp>
      <p:sp>
        <p:nvSpPr>
          <p:cNvPr id="13" name="Rectangle 2">
            <a:extLst>
              <a:ext uri="{FF2B5EF4-FFF2-40B4-BE49-F238E27FC236}">
                <a16:creationId xmlns:a16="http://schemas.microsoft.com/office/drawing/2014/main" id="{3028C74F-9D4A-78E4-03F3-B0C9047AF198}"/>
              </a:ext>
            </a:extLst>
          </p:cNvPr>
          <p:cNvSpPr txBox="1">
            <a:spLocks noChangeArrowheads="1"/>
          </p:cNvSpPr>
          <p:nvPr/>
        </p:nvSpPr>
        <p:spPr>
          <a:xfrm>
            <a:off x="-313" y="330740"/>
            <a:ext cx="9130902" cy="1431327"/>
          </a:xfrm>
          <a:prstGeom prst="rect">
            <a:avLst/>
          </a:prstGeom>
        </p:spPr>
        <p:txBody>
          <a:bodyPr vert="horz" lIns="91440" tIns="45720" rIns="91440" bIns="45720" rtlCol="0" anchor="ctr">
            <a:norm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3800" b="1">
                <a:solidFill>
                  <a:srgbClr val="FFFFFF"/>
                </a:solidFill>
                <a:latin typeface="Arial headings"/>
                <a:cs typeface="Times New Roman" panose="02020603050405020304" pitchFamily="18" charset="0"/>
              </a:rPr>
              <a:t>For State-Approved Schools</a:t>
            </a:r>
          </a:p>
        </p:txBody>
      </p:sp>
      <p:pic>
        <p:nvPicPr>
          <p:cNvPr id="4" name="Picture 3" descr="Text&#10;&#10;Description automatically generated with medium confidence">
            <a:extLst>
              <a:ext uri="{FF2B5EF4-FFF2-40B4-BE49-F238E27FC236}">
                <a16:creationId xmlns:a16="http://schemas.microsoft.com/office/drawing/2014/main" id="{233BBA32-ADAC-2BAA-8843-095FF7E34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803" y="6365290"/>
            <a:ext cx="897624" cy="437154"/>
          </a:xfrm>
          <a:prstGeom prst="rect">
            <a:avLst/>
          </a:prstGeom>
        </p:spPr>
      </p:pic>
    </p:spTree>
    <p:extLst>
      <p:ext uri="{BB962C8B-B14F-4D97-AF65-F5344CB8AC3E}">
        <p14:creationId xmlns:p14="http://schemas.microsoft.com/office/powerpoint/2010/main" val="239716997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14" name="Rectangle 11">
            <a:extLst>
              <a:ext uri="{FF2B5EF4-FFF2-40B4-BE49-F238E27FC236}">
                <a16:creationId xmlns:a16="http://schemas.microsoft.com/office/drawing/2014/main" id="{36D40071-44A4-5FBC-9428-7C942901AF1F}"/>
              </a:ext>
            </a:extLst>
          </p:cNvPr>
          <p:cNvSpPr>
            <a:spLocks noGrp="1" noChangeArrowheads="1"/>
          </p:cNvSpPr>
          <p:nvPr>
            <p:ph type="title"/>
          </p:nvPr>
        </p:nvSpPr>
        <p:spPr>
          <a:xfrm>
            <a:off x="1" y="397719"/>
            <a:ext cx="9143999" cy="1364348"/>
          </a:xfrm>
        </p:spPr>
        <p:txBody>
          <a:bodyPr anchor="ctr">
            <a:normAutofit fontScale="90000"/>
          </a:bodyPr>
          <a:lstStyle/>
          <a:p>
            <a:pPr algn="ctr" eaLnBrk="1" hangingPunct="1">
              <a:lnSpc>
                <a:spcPct val="90000"/>
              </a:lnSpc>
              <a:defRPr/>
            </a:pPr>
            <a:r>
              <a:rPr lang="en-US" altLang="en-US" b="1">
                <a:solidFill>
                  <a:srgbClr val="FFFFFF"/>
                </a:solidFill>
                <a:latin typeface="Arial headings"/>
                <a:cs typeface="Arial" panose="020B0604020202020204" pitchFamily="34" charset="0"/>
              </a:rPr>
              <a:t>For Non-Approved </a:t>
            </a:r>
            <a:br>
              <a:rPr lang="en-US" altLang="en-US" b="1">
                <a:solidFill>
                  <a:srgbClr val="FFFFFF"/>
                </a:solidFill>
                <a:latin typeface="Arial headings"/>
                <a:cs typeface="Arial" panose="020B0604020202020204" pitchFamily="34" charset="0"/>
              </a:rPr>
            </a:br>
            <a:r>
              <a:rPr lang="en-US" altLang="en-US" b="1">
                <a:solidFill>
                  <a:srgbClr val="FFFFFF"/>
                </a:solidFill>
                <a:latin typeface="Arial headings"/>
                <a:cs typeface="Arial" panose="020B0604020202020204" pitchFamily="34" charset="0"/>
              </a:rPr>
              <a:t>Private Schools</a:t>
            </a:r>
            <a:br>
              <a:rPr lang="en-US" altLang="en-US" sz="4000" b="1">
                <a:solidFill>
                  <a:srgbClr val="EBEBEB"/>
                </a:solidFill>
                <a:latin typeface="Arial headings"/>
                <a:cs typeface="Times New Roman" panose="02020603050405020304" pitchFamily="18" charset="0"/>
              </a:rPr>
            </a:br>
            <a:endParaRPr lang="en-US" altLang="en-US" sz="3000" b="1" i="1">
              <a:solidFill>
                <a:schemeClr val="accent4"/>
              </a:solidFill>
              <a:latin typeface="Arial headings"/>
              <a:cs typeface="Times New Roman" panose="02020603050405020304" pitchFamily="18" charset="0"/>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3338" name="Rectangle 12">
            <a:extLst>
              <a:ext uri="{FF2B5EF4-FFF2-40B4-BE49-F238E27FC236}">
                <a16:creationId xmlns:a16="http://schemas.microsoft.com/office/drawing/2014/main" id="{78A93413-12F5-46E4-B4B7-18DC31E48332}"/>
              </a:ext>
            </a:extLst>
          </p:cNvPr>
          <p:cNvGraphicFramePr>
            <a:graphicFrameLocks noGrp="1"/>
          </p:cNvGraphicFramePr>
          <p:nvPr>
            <p:ph idx="1"/>
          </p:nvPr>
        </p:nvGraphicFramePr>
        <p:xfrm>
          <a:off x="319087" y="2402308"/>
          <a:ext cx="8505825" cy="3626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Content Placeholder 3">
            <a:extLst>
              <a:ext uri="{FF2B5EF4-FFF2-40B4-BE49-F238E27FC236}">
                <a16:creationId xmlns:a16="http://schemas.microsoft.com/office/drawing/2014/main" id="{41CD6B4E-E2B7-C799-5FC8-D4AECF92DC67}"/>
              </a:ext>
            </a:extLst>
          </p:cNvPr>
          <p:cNvSpPr txBox="1">
            <a:spLocks/>
          </p:cNvSpPr>
          <p:nvPr/>
        </p:nvSpPr>
        <p:spPr>
          <a:xfrm>
            <a:off x="420672" y="2215359"/>
            <a:ext cx="8403927" cy="2880642"/>
          </a:xfrm>
          <a:prstGeom prst="rect">
            <a:avLst/>
          </a:prstGeom>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Clr>
                <a:schemeClr val="bg2"/>
              </a:buClr>
              <a:buNone/>
              <a:defRPr/>
            </a:pPr>
            <a:r>
              <a:rPr lang="en-US" altLang="en-US" sz="1800" b="1" i="1" u="sng">
                <a:solidFill>
                  <a:srgbClr val="8C2233"/>
                </a:solidFill>
                <a:latin typeface="Arial" panose="020B0604020202020204" pitchFamily="34" charset="0"/>
                <a:cs typeface="Arial" panose="020B0604020202020204" pitchFamily="34" charset="0"/>
              </a:rPr>
              <a:t>Carter or “Reimbursement” Hearing </a:t>
            </a:r>
          </a:p>
          <a:p>
            <a:pPr marL="342900"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If you place your child in a non-State-approved private school you must sign a contract with that school to pay the cost upfront</a:t>
            </a:r>
          </a:p>
          <a:p>
            <a:pPr marL="342900" indent="-342900" algn="just">
              <a:spcBef>
                <a:spcPts val="600"/>
              </a:spcBef>
              <a:buClr>
                <a:schemeClr val="bg2"/>
              </a:buClr>
              <a:buFont typeface="Wingdings" panose="05000000000000000000" pitchFamily="2" charset="2"/>
              <a:buChar char="v"/>
              <a:defRPr/>
            </a:pPr>
            <a:r>
              <a:rPr lang="en-US" altLang="en-US" sz="1200" b="1">
                <a:solidFill>
                  <a:schemeClr val="accent4"/>
                </a:solidFill>
                <a:latin typeface="Arial" panose="020B0604020202020204" pitchFamily="34" charset="0"/>
                <a:cs typeface="Arial" panose="020B0604020202020204" pitchFamily="34" charset="0"/>
              </a:rPr>
              <a:t>This means that if you lose at a hearing, you are responsible for the costs</a:t>
            </a:r>
            <a:endParaRPr lang="en-US" altLang="en-US" sz="1200">
              <a:solidFill>
                <a:schemeClr val="accent4"/>
              </a:solidFill>
              <a:latin typeface="Arial" panose="020B0604020202020204" pitchFamily="34" charset="0"/>
              <a:cs typeface="Arial" panose="020B0604020202020204" pitchFamily="34" charset="0"/>
            </a:endParaRPr>
          </a:p>
          <a:p>
            <a:pPr marL="342900"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Before you can win at a hearing, you must show:</a:t>
            </a:r>
          </a:p>
          <a:p>
            <a:pPr marL="742958" lvl="2"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DOE failed to offer appropriate public school program</a:t>
            </a:r>
          </a:p>
          <a:p>
            <a:pPr marL="742958" lvl="2"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Program provided by non-approved school is appropriate</a:t>
            </a:r>
          </a:p>
          <a:p>
            <a:pPr marL="742958" lvl="2"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The existence of equitable factors such as whether you, the parent or guardian, considered the DOE’s offer </a:t>
            </a:r>
          </a:p>
          <a:p>
            <a:pPr marL="342900" lvl="1"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The law says that the parent must give prior written notice of unilateral placement at least 10 business days prior to enrolling in private school, OR </a:t>
            </a:r>
          </a:p>
          <a:p>
            <a:pPr marL="342900" lvl="1"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Providing a “10-day letter” to the IEP team at the IEP meeting.</a:t>
            </a: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a:p>
            <a:pPr marL="0" indent="0" algn="just">
              <a:spcAft>
                <a:spcPts val="1200"/>
              </a:spcAft>
              <a:buClr>
                <a:schemeClr val="bg2"/>
              </a:buClr>
              <a:buNone/>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ea typeface="Calibri" panose="020F0502020204030204" pitchFamily="34" charset="0"/>
              <a:cs typeface="Times New Roman" panose="02020603050405020304" pitchFamily="18" charset="0"/>
            </a:endParaRPr>
          </a:p>
          <a:p>
            <a:pPr marL="342900" indent="-342900" algn="just">
              <a:spcAft>
                <a:spcPts val="1200"/>
              </a:spcAft>
              <a:buClr>
                <a:schemeClr val="bg2"/>
              </a:buClr>
              <a:buFont typeface="Wingdings" panose="05000000000000000000" pitchFamily="2" charset="2"/>
              <a:buChar char="v"/>
              <a:defRPr/>
            </a:pPr>
            <a:endParaRPr lang="en-US" sz="1600">
              <a:solidFill>
                <a:schemeClr val="accent4"/>
              </a:solidFill>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35</a:t>
            </a:fld>
            <a:endParaRPr lang="en-US"/>
          </a:p>
        </p:txBody>
      </p:sp>
      <p:sp>
        <p:nvSpPr>
          <p:cNvPr id="5" name="TextBox 4">
            <a:extLst>
              <a:ext uri="{FF2B5EF4-FFF2-40B4-BE49-F238E27FC236}">
                <a16:creationId xmlns:a16="http://schemas.microsoft.com/office/drawing/2014/main" id="{B3F9D032-0752-D877-5796-ED0B41B1A8FC}"/>
              </a:ext>
            </a:extLst>
          </p:cNvPr>
          <p:cNvSpPr txBox="1"/>
          <p:nvPr/>
        </p:nvSpPr>
        <p:spPr>
          <a:xfrm>
            <a:off x="420359" y="4999300"/>
            <a:ext cx="8404240" cy="2154436"/>
          </a:xfrm>
          <a:prstGeom prst="rect">
            <a:avLst/>
          </a:prstGeom>
          <a:noFill/>
        </p:spPr>
        <p:txBody>
          <a:bodyPr wrap="square" rtlCol="0">
            <a:spAutoFit/>
          </a:bodyPr>
          <a:lstStyle/>
          <a:p>
            <a:pPr marL="0" lvl="1" algn="ctr">
              <a:spcBef>
                <a:spcPts val="1000"/>
              </a:spcBef>
              <a:buClr>
                <a:schemeClr val="bg2"/>
              </a:buClr>
              <a:defRPr/>
            </a:pPr>
            <a:r>
              <a:rPr lang="en-US" altLang="en-US" b="1" i="1" u="sng">
                <a:solidFill>
                  <a:srgbClr val="8C2233"/>
                </a:solidFill>
                <a:latin typeface="Arial" panose="020B0604020202020204" pitchFamily="34" charset="0"/>
                <a:cs typeface="Arial" panose="020B0604020202020204" pitchFamily="34" charset="0"/>
              </a:rPr>
              <a:t>Connors or “Pre-Reimbursement” Hearing </a:t>
            </a:r>
          </a:p>
          <a:p>
            <a:pPr marL="342900" lvl="1" indent="-342900" algn="just">
              <a:spcBef>
                <a:spcPts val="600"/>
              </a:spcBef>
              <a:buClr>
                <a:schemeClr val="bg2"/>
              </a:buClr>
              <a:buFont typeface="Wingdings" panose="05000000000000000000" pitchFamily="2" charset="2"/>
              <a:buChar char="v"/>
              <a:defRPr/>
            </a:pPr>
            <a:r>
              <a:rPr lang="en-US" altLang="en-US" sz="1200" b="1">
                <a:solidFill>
                  <a:schemeClr val="accent4"/>
                </a:solidFill>
                <a:latin typeface="Arial" panose="020B0604020202020204" pitchFamily="34" charset="0"/>
                <a:cs typeface="Arial" panose="020B0604020202020204" pitchFamily="34" charset="0"/>
              </a:rPr>
              <a:t>If you are not able to afford the cost of tuition, this process also requires an Impartial Hearing</a:t>
            </a:r>
          </a:p>
          <a:p>
            <a:pPr marL="742958" lvl="2" indent="-342900" algn="just">
              <a:spcBef>
                <a:spcPts val="600"/>
              </a:spcBef>
              <a:buClr>
                <a:schemeClr val="bg2"/>
              </a:buClr>
              <a:buFont typeface="Wingdings" panose="05000000000000000000" pitchFamily="2" charset="2"/>
              <a:buChar char="v"/>
              <a:defRPr/>
            </a:pPr>
            <a:r>
              <a:rPr lang="en-US" altLang="en-US" sz="1200" b="1">
                <a:solidFill>
                  <a:schemeClr val="accent4"/>
                </a:solidFill>
                <a:latin typeface="Arial" panose="020B0604020202020204" pitchFamily="34" charset="0"/>
                <a:cs typeface="Arial" panose="020B0604020202020204" pitchFamily="34" charset="0"/>
              </a:rPr>
              <a:t>Please note the following: </a:t>
            </a:r>
            <a:r>
              <a:rPr lang="en-US" altLang="en-US" sz="1200">
                <a:solidFill>
                  <a:schemeClr val="accent4"/>
                </a:solidFill>
                <a:latin typeface="Arial" panose="020B0604020202020204" pitchFamily="34" charset="0"/>
                <a:cs typeface="Arial" panose="020B0604020202020204" pitchFamily="34" charset="0"/>
              </a:rPr>
              <a:t>You may need to give proof of financial need which prevents you from paying the costs of tuition upfront </a:t>
            </a:r>
          </a:p>
          <a:p>
            <a:pPr marL="742958" lvl="2"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You must show that</a:t>
            </a:r>
            <a:r>
              <a:rPr lang="en-US" altLang="en-US" sz="1200">
                <a:latin typeface="Arial" panose="020B0604020202020204" pitchFamily="34" charset="0"/>
                <a:cs typeface="Arial" panose="020B0604020202020204" pitchFamily="34" charset="0"/>
              </a:rPr>
              <a:t> </a:t>
            </a:r>
            <a:r>
              <a:rPr lang="en-US" altLang="en-US" sz="1200">
                <a:solidFill>
                  <a:schemeClr val="accent4"/>
                </a:solidFill>
                <a:latin typeface="Arial" panose="020B0604020202020204" pitchFamily="34" charset="0"/>
                <a:cs typeface="Arial" panose="020B0604020202020204" pitchFamily="34" charset="0"/>
              </a:rPr>
              <a:t>without payment, your child will be denied the appropriate education</a:t>
            </a:r>
          </a:p>
          <a:p>
            <a:pPr marL="742958" lvl="2" indent="-342900" algn="just">
              <a:spcBef>
                <a:spcPts val="600"/>
              </a:spcBef>
              <a:buClr>
                <a:schemeClr val="bg2"/>
              </a:buClr>
              <a:buFont typeface="Wingdings" panose="05000000000000000000" pitchFamily="2" charset="2"/>
              <a:buChar char="v"/>
              <a:defRPr/>
            </a:pPr>
            <a:r>
              <a:rPr lang="en-US" altLang="en-US" sz="1200">
                <a:solidFill>
                  <a:schemeClr val="accent4"/>
                </a:solidFill>
                <a:latin typeface="Arial" panose="020B0604020202020204" pitchFamily="34" charset="0"/>
                <a:cs typeface="Arial" panose="020B0604020202020204" pitchFamily="34" charset="0"/>
              </a:rPr>
              <a:t>You must have a written contract with the school obligating you to pay tuition costs</a:t>
            </a:r>
          </a:p>
          <a:p>
            <a:pPr marL="342900" lvl="1" indent="-342900" algn="just">
              <a:spcBef>
                <a:spcPts val="600"/>
              </a:spcBef>
              <a:buClr>
                <a:schemeClr val="bg2"/>
              </a:buClr>
              <a:buFont typeface="Wingdings" panose="05000000000000000000" pitchFamily="2" charset="2"/>
              <a:buChar char="v"/>
              <a:defRPr/>
            </a:pPr>
            <a:r>
              <a:rPr lang="en-US" altLang="en-US" sz="1200" b="1">
                <a:solidFill>
                  <a:schemeClr val="accent4"/>
                </a:solidFill>
                <a:latin typeface="Arial" panose="020B0604020202020204" pitchFamily="34" charset="0"/>
                <a:cs typeface="Arial" panose="020B0604020202020204" pitchFamily="34" charset="0"/>
              </a:rPr>
              <a:t>The requirement to give prior notice for </a:t>
            </a:r>
            <a:r>
              <a:rPr lang="en-US" altLang="en-US" sz="1200" b="1" i="1">
                <a:solidFill>
                  <a:schemeClr val="accent4"/>
                </a:solidFill>
                <a:latin typeface="Arial" panose="020B0604020202020204" pitchFamily="34" charset="0"/>
                <a:cs typeface="Arial" panose="020B0604020202020204" pitchFamily="34" charset="0"/>
              </a:rPr>
              <a:t>Carter</a:t>
            </a:r>
            <a:r>
              <a:rPr lang="en-US" altLang="en-US" sz="1200" b="1">
                <a:solidFill>
                  <a:schemeClr val="accent4"/>
                </a:solidFill>
                <a:latin typeface="Arial" panose="020B0604020202020204" pitchFamily="34" charset="0"/>
                <a:cs typeface="Arial" panose="020B0604020202020204" pitchFamily="34" charset="0"/>
              </a:rPr>
              <a:t> cases also applies in </a:t>
            </a:r>
            <a:r>
              <a:rPr lang="en-US" altLang="en-US" sz="1200" b="1" i="1">
                <a:solidFill>
                  <a:schemeClr val="accent4"/>
                </a:solidFill>
                <a:latin typeface="Arial" panose="020B0604020202020204" pitchFamily="34" charset="0"/>
                <a:cs typeface="Arial" panose="020B0604020202020204" pitchFamily="34" charset="0"/>
              </a:rPr>
              <a:t>Connors</a:t>
            </a:r>
            <a:r>
              <a:rPr lang="en-US" altLang="en-US" sz="1200" b="1">
                <a:solidFill>
                  <a:schemeClr val="accent4"/>
                </a:solidFill>
                <a:latin typeface="Arial" panose="020B0604020202020204" pitchFamily="34" charset="0"/>
                <a:cs typeface="Arial" panose="020B0604020202020204" pitchFamily="34" charset="0"/>
              </a:rPr>
              <a:t> cases</a:t>
            </a:r>
          </a:p>
          <a:p>
            <a:pPr marL="342900" lvl="1" indent="-342900" algn="just">
              <a:spcBef>
                <a:spcPts val="600"/>
              </a:spcBef>
              <a:buClr>
                <a:schemeClr val="bg2"/>
              </a:buClr>
              <a:buFont typeface="Wingdings" panose="05000000000000000000" pitchFamily="2" charset="2"/>
              <a:buChar char="v"/>
              <a:defRPr/>
            </a:pPr>
            <a:endParaRPr lang="en-US" altLang="en-US" sz="14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63917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rmAutofit/>
          </a:bodyPr>
          <a:lstStyle/>
          <a:p>
            <a:pPr algn="ctr"/>
            <a:r>
              <a:rPr lang="en-US" altLang="en-US" sz="3800" b="1">
                <a:solidFill>
                  <a:srgbClr val="FFFFFF"/>
                </a:solidFill>
                <a:latin typeface="Arial headings"/>
                <a:cs typeface="Times New Roman"/>
              </a:rPr>
              <a:t>What is </a:t>
            </a:r>
            <a:br>
              <a:rPr lang="en-US" altLang="en-US" sz="3800" b="1">
                <a:solidFill>
                  <a:srgbClr val="FFFFFF"/>
                </a:solidFill>
                <a:latin typeface="Arial headings"/>
                <a:cs typeface="Times New Roman"/>
              </a:rPr>
            </a:br>
            <a:r>
              <a:rPr lang="en-US" altLang="en-US" sz="3800" b="1">
                <a:solidFill>
                  <a:srgbClr val="FFFFFF"/>
                </a:solidFill>
                <a:latin typeface="Arial headings"/>
                <a:cs typeface="Times New Roman"/>
              </a:rPr>
              <a:t>Transition Planning?</a:t>
            </a:r>
            <a:endParaRPr lang="en-US" altLang="en-US" sz="3800">
              <a:solidFill>
                <a:srgbClr val="FFFFFF"/>
              </a:solidFill>
              <a:latin typeface="Arial headings"/>
              <a:cs typeface="Times New Roman"/>
            </a:endParaRPr>
          </a:p>
        </p:txBody>
      </p:sp>
      <p:sp>
        <p:nvSpPr>
          <p:cNvPr id="5" name="Content Placeholder 2">
            <a:extLst>
              <a:ext uri="{FF2B5EF4-FFF2-40B4-BE49-F238E27FC236}">
                <a16:creationId xmlns:a16="http://schemas.microsoft.com/office/drawing/2014/main" id="{DA7DDB05-3978-9E66-C761-DA760E34FF3C}"/>
              </a:ext>
            </a:extLst>
          </p:cNvPr>
          <p:cNvSpPr>
            <a:spLocks noGrp="1" noChangeArrowheads="1"/>
          </p:cNvSpPr>
          <p:nvPr>
            <p:ph idx="1"/>
          </p:nvPr>
        </p:nvSpPr>
        <p:spPr>
          <a:xfrm>
            <a:off x="810409" y="2414542"/>
            <a:ext cx="7873857" cy="3549909"/>
          </a:xfrm>
          <a:ln>
            <a:solidFill>
              <a:schemeClr val="bg1"/>
            </a:solidFill>
          </a:ln>
        </p:spPr>
        <p:txBody>
          <a:bodyPr vert="horz" lIns="91440" tIns="45720" rIns="91440" bIns="45720" rtlCol="0" anchor="t">
            <a:normAutofit lnSpcReduction="10000"/>
          </a:bodyPr>
          <a:lstStyle/>
          <a:p>
            <a:pPr marL="34290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The Individuals with Disabilities Education Act (IDEA) states that transition planning for students who receive special education services and have an Individualized Education Program (IEP) must begin by age 14 or younger.</a:t>
            </a:r>
          </a:p>
          <a:p>
            <a:pPr marL="34290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Transition planning means evaluating the needs, strengths, and skills required for students to move from high school to post-secondary life, by ensuring they are academically and functionally prepared.</a:t>
            </a:r>
            <a:endParaRPr lang="en-US" sz="1700">
              <a:solidFill>
                <a:schemeClr val="accent4"/>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IDEA contains transition services requirements, which must be addressed in the first IEP to be in effect when the students turns 16 or younger (14 in New York).</a:t>
            </a:r>
            <a:endParaRPr lang="en-US" sz="1700">
              <a:solidFill>
                <a:schemeClr val="accent4"/>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The transition services in the IEP must be updated annually.</a:t>
            </a:r>
            <a:endParaRPr lang="en-US" sz="1700">
              <a:solidFill>
                <a:schemeClr val="accent4"/>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n-lt"/>
                <a:cs typeface="Arial" panose="020B0604020202020204" pitchFamily="34" charset="0"/>
              </a:rPr>
              <a:t>School Based Support Teams oversee working with students to create the Transition Plan.</a:t>
            </a:r>
            <a:endParaRPr lang="en-US" sz="1700">
              <a:solidFill>
                <a:schemeClr val="accent4"/>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endParaRPr lang="en-US" altLang="en-US" sz="1400" b="1">
              <a:solidFill>
                <a:schemeClr val="accent4"/>
              </a:solidFill>
              <a:latin typeface="Arial" panose="020B0604020202020204" pitchFamily="34" charset="0"/>
              <a:cs typeface="Arial" panose="020B0604020202020204" pitchFamily="34" charset="0"/>
            </a:endParaRPr>
          </a:p>
          <a:p>
            <a:pPr marL="0" indent="0" eaLnBrk="1" hangingPunct="1">
              <a:buNone/>
              <a:defRPr/>
            </a:pPr>
            <a:endParaRPr lang="en-US" altLang="en-US" sz="1400"/>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36</a:t>
            </a:fld>
            <a:endParaRPr lang="en-US"/>
          </a:p>
        </p:txBody>
      </p:sp>
      <p:sp>
        <p:nvSpPr>
          <p:cNvPr id="4" name="Content Placeholder 2">
            <a:extLst>
              <a:ext uri="{FF2B5EF4-FFF2-40B4-BE49-F238E27FC236}">
                <a16:creationId xmlns:a16="http://schemas.microsoft.com/office/drawing/2014/main" id="{19C187AF-7288-43F8-E6FA-D29C2B8E0B00}"/>
              </a:ext>
            </a:extLst>
          </p:cNvPr>
          <p:cNvSpPr txBox="1">
            <a:spLocks noChangeArrowheads="1"/>
          </p:cNvSpPr>
          <p:nvPr/>
        </p:nvSpPr>
        <p:spPr>
          <a:xfrm>
            <a:off x="810409" y="6084119"/>
            <a:ext cx="7190278" cy="369096"/>
          </a:xfrm>
          <a:prstGeom prst="rect">
            <a:avLst/>
          </a:prstGeom>
          <a:ln>
            <a:solidFill>
              <a:schemeClr val="bg1"/>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defRPr/>
            </a:pPr>
            <a:endParaRPr lang="en-US" altLang="en-US" sz="1400"/>
          </a:p>
        </p:txBody>
      </p:sp>
    </p:spTree>
    <p:extLst>
      <p:ext uri="{BB962C8B-B14F-4D97-AF65-F5344CB8AC3E}">
        <p14:creationId xmlns:p14="http://schemas.microsoft.com/office/powerpoint/2010/main" val="3282157353"/>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1" y="379378"/>
            <a:ext cx="9143999" cy="1320663"/>
          </a:xfrm>
        </p:spPr>
        <p:txBody>
          <a:bodyPr anchor="ctr">
            <a:noAutofit/>
          </a:bodyPr>
          <a:lstStyle/>
          <a:p>
            <a:pPr algn="ctr"/>
            <a:r>
              <a:rPr lang="en-US" altLang="en-US" sz="3800" b="1">
                <a:solidFill>
                  <a:schemeClr val="bg1"/>
                </a:solidFill>
                <a:latin typeface="Arial headings"/>
              </a:rPr>
              <a:t>What is the </a:t>
            </a:r>
            <a:br>
              <a:rPr lang="en-US" altLang="en-US" sz="3800" b="1">
                <a:solidFill>
                  <a:schemeClr val="bg1"/>
                </a:solidFill>
                <a:latin typeface="Arial headings"/>
              </a:rPr>
            </a:br>
            <a:r>
              <a:rPr lang="en-US" altLang="en-US" sz="3800" b="1">
                <a:solidFill>
                  <a:schemeClr val="bg1"/>
                </a:solidFill>
                <a:latin typeface="Arial headings"/>
              </a:rPr>
              <a:t>Transition Planning Timeline?</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748756" y="2368177"/>
            <a:ext cx="3493546" cy="4007480"/>
          </a:xfrm>
          <a:solidFill>
            <a:schemeClr val="accent1"/>
          </a:solidFill>
          <a:ln>
            <a:solidFill>
              <a:schemeClr val="bg2"/>
            </a:solidFill>
          </a:ln>
        </p:spPr>
        <p:txBody>
          <a:bodyPr vert="horz" lIns="91440" tIns="45720" rIns="91440" bIns="45720" rtlCol="0" anchor="t">
            <a:normAutofit/>
          </a:bodyPr>
          <a:lstStyle/>
          <a:p>
            <a:pPr marL="0" indent="0" algn="ctr">
              <a:buNone/>
              <a:defRPr/>
            </a:pPr>
            <a:r>
              <a:rPr lang="en-US" altLang="en-US" b="1" u="sng">
                <a:solidFill>
                  <a:schemeClr val="bg1"/>
                </a:solidFill>
                <a:latin typeface="Arial" panose="020B0604020202020204" pitchFamily="34" charset="0"/>
                <a:cs typeface="Arial" panose="020B0604020202020204" pitchFamily="34" charset="0"/>
              </a:rPr>
              <a:t>From Ages 14 - 18</a:t>
            </a:r>
            <a:endParaRPr lang="en-US" altLang="en-US" b="1">
              <a:solidFill>
                <a:schemeClr val="bg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en-US" altLang="zh-CN" sz="1400">
                <a:latin typeface="Arial" panose="020B0604020202020204" pitchFamily="34" charset="0"/>
                <a:ea typeface="+mn-lt"/>
                <a:cs typeface="Arial" panose="020B0604020202020204" pitchFamily="34" charset="0"/>
              </a:rPr>
              <a:t>Discuss </a:t>
            </a:r>
            <a:r>
              <a:rPr lang="zh-CN" sz="1400">
                <a:latin typeface="Arial" panose="020B0604020202020204" pitchFamily="34" charset="0"/>
                <a:ea typeface="+mn-lt"/>
                <a:cs typeface="Arial" panose="020B0604020202020204" pitchFamily="34" charset="0"/>
              </a:rPr>
              <a:t>transition plans in every IEP meeting</a:t>
            </a:r>
            <a:endParaRPr lang="en-US" altLang="zh-CN" sz="140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zh-CN" sz="1400">
                <a:latin typeface="Arial" panose="020B0604020202020204" pitchFamily="34" charset="0"/>
                <a:ea typeface="+mn-lt"/>
                <a:cs typeface="Arial" panose="020B0604020202020204" pitchFamily="34" charset="0"/>
              </a:rPr>
              <a:t>Be aware of the</a:t>
            </a:r>
            <a:r>
              <a:rPr lang="en-US" altLang="zh-CN" sz="1400">
                <a:latin typeface="Arial" panose="020B0604020202020204" pitchFamily="34" charset="0"/>
                <a:ea typeface="+mn-lt"/>
                <a:cs typeface="Arial" panose="020B0604020202020204" pitchFamily="34" charset="0"/>
              </a:rPr>
              <a:t> number of </a:t>
            </a:r>
            <a:r>
              <a:rPr lang="zh-CN" sz="1400">
                <a:latin typeface="Arial" panose="020B0604020202020204" pitchFamily="34" charset="0"/>
                <a:ea typeface="+mn-lt"/>
                <a:cs typeface="Arial" panose="020B0604020202020204" pitchFamily="34" charset="0"/>
              </a:rPr>
              <a:t> students’evaluations and make sure they are up to date</a:t>
            </a:r>
            <a:endParaRPr lang="en-US" altLang="zh-CN" sz="1400">
              <a:latin typeface="Arial" panose="020B0604020202020204" pitchFamily="34" charset="0"/>
              <a:ea typeface="+mn-lt"/>
              <a:cs typeface="Arial" panose="020B0604020202020204" pitchFamily="34" charset="0"/>
            </a:endParaRPr>
          </a:p>
          <a:p>
            <a:pPr marL="342900" indent="-342900" algn="just">
              <a:buFont typeface="Wingdings" panose="05000000000000000000" pitchFamily="2" charset="2"/>
              <a:buChar char="v"/>
              <a:defRPr/>
            </a:pPr>
            <a:r>
              <a:rPr lang="zh-CN" sz="1400">
                <a:latin typeface="Arial" panose="020B0604020202020204" pitchFamily="34" charset="0"/>
                <a:ea typeface="+mn-lt"/>
                <a:cs typeface="Arial" panose="020B0604020202020204" pitchFamily="34" charset="0"/>
              </a:rPr>
              <a:t>Look into high schools and special education programs that best fit </a:t>
            </a:r>
            <a:r>
              <a:rPr lang="en-US" altLang="zh-CN" sz="1400">
                <a:latin typeface="Arial" panose="020B0604020202020204" pitchFamily="34" charset="0"/>
                <a:ea typeface="+mn-lt"/>
                <a:cs typeface="Arial" panose="020B0604020202020204" pitchFamily="34" charset="0"/>
              </a:rPr>
              <a:t>the </a:t>
            </a:r>
            <a:r>
              <a:rPr lang="zh-CN" sz="1400">
                <a:latin typeface="Arial" panose="020B0604020202020204" pitchFamily="34" charset="0"/>
                <a:ea typeface="+mn-lt"/>
                <a:cs typeface="Arial" panose="020B0604020202020204" pitchFamily="34" charset="0"/>
              </a:rPr>
              <a:t>students’ goals and needs</a:t>
            </a:r>
            <a:endParaRPr lang="en-US" altLang="zh-CN" sz="140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defRPr/>
            </a:pPr>
            <a:r>
              <a:rPr lang="zh-CN" sz="1400">
                <a:latin typeface="Arial" panose="020B0604020202020204" pitchFamily="34" charset="0"/>
                <a:ea typeface="+mn-lt"/>
                <a:cs typeface="Arial" panose="020B0604020202020204" pitchFamily="34" charset="0"/>
              </a:rPr>
              <a:t>Discuss with the School Based Support Team whether the students will receive a diploma, and if so, which</a:t>
            </a:r>
            <a:r>
              <a:rPr lang="en-US" altLang="zh-CN" sz="1400">
                <a:latin typeface="Arial" panose="020B0604020202020204" pitchFamily="34" charset="0"/>
                <a:ea typeface="+mn-lt"/>
                <a:cs typeface="Arial" panose="020B0604020202020204" pitchFamily="34" charset="0"/>
              </a:rPr>
              <a:t> diploma </a:t>
            </a:r>
            <a:r>
              <a:rPr lang="zh-CN" sz="1400">
                <a:latin typeface="Arial" panose="020B0604020202020204" pitchFamily="34" charset="0"/>
                <a:ea typeface="+mn-lt"/>
                <a:cs typeface="Arial" panose="020B0604020202020204" pitchFamily="34" charset="0"/>
              </a:rPr>
              <a:t>are </a:t>
            </a:r>
            <a:r>
              <a:rPr lang="en-US" altLang="zh-CN" sz="1400">
                <a:latin typeface="Arial" panose="020B0604020202020204" pitchFamily="34" charset="0"/>
                <a:ea typeface="+mn-lt"/>
                <a:cs typeface="Arial" panose="020B0604020202020204" pitchFamily="34" charset="0"/>
              </a:rPr>
              <a:t>they are </a:t>
            </a:r>
            <a:r>
              <a:rPr lang="zh-CN" sz="1400">
                <a:latin typeface="Arial" panose="020B0604020202020204" pitchFamily="34" charset="0"/>
                <a:ea typeface="+mn-lt"/>
                <a:cs typeface="Arial" panose="020B0604020202020204" pitchFamily="34" charset="0"/>
              </a:rPr>
              <a:t>on track to receive</a:t>
            </a:r>
            <a:endParaRPr lang="zh-CN" sz="140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64629935-C68D-8E47-C700-F728B4EBA517}"/>
              </a:ext>
            </a:extLst>
          </p:cNvPr>
          <p:cNvSpPr txBox="1">
            <a:spLocks noChangeArrowheads="1"/>
          </p:cNvSpPr>
          <p:nvPr/>
        </p:nvSpPr>
        <p:spPr>
          <a:xfrm>
            <a:off x="4901698" y="2368177"/>
            <a:ext cx="3493546" cy="4025366"/>
          </a:xfrm>
          <a:prstGeom prst="rect">
            <a:avLst/>
          </a:prstGeom>
          <a:solidFill>
            <a:schemeClr val="accent1"/>
          </a:solidFill>
          <a:ln>
            <a:solidFill>
              <a:schemeClr val="bg2"/>
            </a:solidFill>
          </a:ln>
        </p:spPr>
        <p:txBody>
          <a:bodyPr vert="horz" lIns="91440" tIns="45720" rIns="91440" bIns="45720" rtlCol="0">
            <a:normAutofit/>
          </a:bodyPr>
          <a:lstStyle>
            <a:lvl1pPr indent="0" defTabSz="457207">
              <a:lnSpc>
                <a:spcPct val="90000"/>
              </a:lnSpc>
              <a:spcBef>
                <a:spcPts val="1000"/>
              </a:spcBef>
              <a:spcAft>
                <a:spcPts val="0"/>
              </a:spcAft>
              <a:buClr>
                <a:schemeClr val="bg2">
                  <a:lumMod val="40000"/>
                  <a:lumOff val="60000"/>
                </a:schemeClr>
              </a:buClr>
              <a:buSzPct val="80000"/>
              <a:buFont typeface="Wingdings 3" charset="2"/>
              <a:buNone/>
              <a:defRPr b="1" i="0" u="sng">
                <a:solidFill>
                  <a:schemeClr val="bg1"/>
                </a:solidFill>
                <a:latin typeface="Arial" panose="020B0604020202020204" pitchFamily="34" charset="0"/>
                <a:ea typeface="+mj-ea"/>
                <a:cs typeface="Arial" panose="020B0604020202020204" pitchFamily="34" charset="0"/>
              </a:defRPr>
            </a:lvl1pPr>
            <a:lvl2pPr marL="742962" indent="-285755" defTabSz="457207">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1143020" indent="-228604" defTabSz="457207">
              <a:spcBef>
                <a:spcPts val="1000"/>
              </a:spcBef>
              <a:spcAft>
                <a:spcPts val="0"/>
              </a:spcAft>
              <a:buClr>
                <a:schemeClr val="bg2">
                  <a:lumMod val="40000"/>
                  <a:lumOff val="60000"/>
                </a:schemeClr>
              </a:buClr>
              <a:buSzPct val="80000"/>
              <a:buFont typeface="Wingdings 3" charset="2"/>
              <a:buChar char=""/>
              <a:defRPr sz="1600" b="0" i="0">
                <a:latin typeface="+mj-lt"/>
                <a:ea typeface="+mj-ea"/>
                <a:cs typeface="+mj-cs"/>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algn="ctr">
              <a:lnSpc>
                <a:spcPct val="120000"/>
              </a:lnSpc>
              <a:defRPr/>
            </a:pPr>
            <a:r>
              <a:rPr lang="en-US" altLang="en-US" sz="2000"/>
              <a:t>From Ages 18+</a:t>
            </a:r>
          </a:p>
          <a:p>
            <a:pPr marL="342906" indent="-342906" algn="just">
              <a:lnSpc>
                <a:spcPct val="120000"/>
              </a:lnSpc>
              <a:buFont typeface="Wingdings" panose="05000000000000000000" pitchFamily="2" charset="2"/>
              <a:buChar char="v"/>
              <a:defRPr/>
            </a:pPr>
            <a:r>
              <a:rPr lang="zh-CN" sz="1400" b="0" u="none">
                <a:ea typeface="+mn-lt"/>
              </a:rPr>
              <a:t>Ensure the students’ evaluations are current and accurately reflect the students’ needs and abilities </a:t>
            </a:r>
            <a:endParaRPr lang="en-US" altLang="zh-CN" sz="1400" b="0" u="none"/>
          </a:p>
          <a:p>
            <a:pPr marL="342906" indent="-342906" algn="just">
              <a:lnSpc>
                <a:spcPct val="120000"/>
              </a:lnSpc>
              <a:buFont typeface="Wingdings" panose="05000000000000000000" pitchFamily="2" charset="2"/>
              <a:buChar char="v"/>
              <a:defRPr/>
            </a:pPr>
            <a:r>
              <a:rPr lang="zh-CN" sz="1400" b="0" u="none">
                <a:ea typeface="+mn-lt"/>
              </a:rPr>
              <a:t>Begin to make final decisions regarding the academic plan, career pathway, and essential life skills </a:t>
            </a:r>
            <a:endParaRPr lang="en-US" altLang="zh-CN" sz="1400" b="0" u="none">
              <a:ea typeface="+mn-lt"/>
            </a:endParaRPr>
          </a:p>
          <a:p>
            <a:pPr marL="342906" indent="-342906" algn="just">
              <a:lnSpc>
                <a:spcPct val="120000"/>
              </a:lnSpc>
              <a:buFont typeface="Wingdings" panose="05000000000000000000" pitchFamily="2" charset="2"/>
              <a:buChar char="v"/>
              <a:defRPr/>
            </a:pPr>
            <a:r>
              <a:rPr lang="zh-CN" sz="1400" b="0" u="none">
                <a:ea typeface="+mn-lt"/>
              </a:rPr>
              <a:t>Contact the programs the student is exploring post high school </a:t>
            </a:r>
            <a:endParaRPr lang="zh-CN" sz="1400" b="0" u="none"/>
          </a:p>
        </p:txBody>
      </p:sp>
      <p:pic>
        <p:nvPicPr>
          <p:cNvPr id="3" name="Picture 2" descr="Text&#10;&#10;Description automatically generated with medium confidence">
            <a:extLst>
              <a:ext uri="{FF2B5EF4-FFF2-40B4-BE49-F238E27FC236}">
                <a16:creationId xmlns:a16="http://schemas.microsoft.com/office/drawing/2014/main" id="{47FDA5C7-81D5-7D7A-6AF6-C99397CEE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5367" y="6406006"/>
            <a:ext cx="876829" cy="427027"/>
          </a:xfrm>
          <a:prstGeom prst="rect">
            <a:avLst/>
          </a:prstGeom>
        </p:spPr>
      </p:pic>
      <p:sp>
        <p:nvSpPr>
          <p:cNvPr id="4" name="Slide Number Placeholder 3">
            <a:extLst>
              <a:ext uri="{FF2B5EF4-FFF2-40B4-BE49-F238E27FC236}">
                <a16:creationId xmlns:a16="http://schemas.microsoft.com/office/drawing/2014/main" id="{D0E175A5-D1BA-DC24-DF4A-40CB34D0D569}"/>
              </a:ext>
            </a:extLst>
          </p:cNvPr>
          <p:cNvSpPr>
            <a:spLocks noGrp="1"/>
          </p:cNvSpPr>
          <p:nvPr>
            <p:ph type="sldNum" sz="quarter" idx="12"/>
          </p:nvPr>
        </p:nvSpPr>
        <p:spPr/>
        <p:txBody>
          <a:bodyPr/>
          <a:lstStyle/>
          <a:p>
            <a:fld id="{03F4D567-B7B4-473A-A858-9C3859BA076C}" type="slidenum">
              <a:rPr lang="en-US" smtClean="0"/>
              <a:t>37</a:t>
            </a:fld>
            <a:endParaRPr lang="en-US"/>
          </a:p>
        </p:txBody>
      </p:sp>
    </p:spTree>
    <p:extLst>
      <p:ext uri="{BB962C8B-B14F-4D97-AF65-F5344CB8AC3E}">
        <p14:creationId xmlns:p14="http://schemas.microsoft.com/office/powerpoint/2010/main" val="389593066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rmAutofit/>
          </a:bodyPr>
          <a:lstStyle/>
          <a:p>
            <a:pPr algn="ctr"/>
            <a:r>
              <a:rPr lang="en-US" altLang="en-US" sz="3800" b="1">
                <a:solidFill>
                  <a:srgbClr val="FFFFFF"/>
                </a:solidFill>
                <a:latin typeface="Arial headings"/>
                <a:cs typeface="Times New Roman"/>
              </a:rPr>
              <a:t>Transition Planning </a:t>
            </a:r>
            <a:br>
              <a:rPr lang="en-US" altLang="en-US" sz="3800" b="1">
                <a:solidFill>
                  <a:srgbClr val="FFFFFF"/>
                </a:solidFill>
                <a:latin typeface="Arial headings"/>
                <a:cs typeface="Times New Roman"/>
              </a:rPr>
            </a:br>
            <a:r>
              <a:rPr lang="en-US" altLang="en-US" sz="3800" b="1">
                <a:solidFill>
                  <a:srgbClr val="FFFFFF"/>
                </a:solidFill>
                <a:latin typeface="Arial headings"/>
                <a:cs typeface="Times New Roman"/>
              </a:rPr>
              <a:t>Resource Links</a:t>
            </a:r>
            <a:endParaRPr lang="en-US" altLang="en-US" sz="3800">
              <a:solidFill>
                <a:srgbClr val="FFFFFF"/>
              </a:solidFill>
              <a:latin typeface="Arial headings"/>
              <a:cs typeface="Times New Roman"/>
            </a:endParaRPr>
          </a:p>
        </p:txBody>
      </p:sp>
      <p:sp>
        <p:nvSpPr>
          <p:cNvPr id="5" name="Content Placeholder 2">
            <a:extLst>
              <a:ext uri="{FF2B5EF4-FFF2-40B4-BE49-F238E27FC236}">
                <a16:creationId xmlns:a16="http://schemas.microsoft.com/office/drawing/2014/main" id="{DA7DDB05-3978-9E66-C761-DA760E34FF3C}"/>
              </a:ext>
            </a:extLst>
          </p:cNvPr>
          <p:cNvSpPr>
            <a:spLocks noGrp="1" noChangeArrowheads="1"/>
          </p:cNvSpPr>
          <p:nvPr>
            <p:ph idx="1"/>
          </p:nvPr>
        </p:nvSpPr>
        <p:spPr>
          <a:xfrm>
            <a:off x="521387" y="2213451"/>
            <a:ext cx="7873857" cy="4319509"/>
          </a:xfrm>
          <a:ln>
            <a:solidFill>
              <a:schemeClr val="bg1"/>
            </a:solidFill>
          </a:ln>
        </p:spPr>
        <p:txBody>
          <a:bodyPr vert="horz" lIns="91440" tIns="45720" rIns="91440" bIns="45720" rtlCol="0" anchor="t">
            <a:normAutofit fontScale="55000" lnSpcReduction="20000"/>
          </a:bodyPr>
          <a:lstStyle/>
          <a:p>
            <a:pPr marL="0" indent="0" algn="just">
              <a:buClr>
                <a:schemeClr val="bg2"/>
              </a:buClr>
              <a:buNone/>
              <a:defRPr/>
            </a:pPr>
            <a:endParaRPr lang="en-US" altLang="zh-CN" sz="1400">
              <a:solidFill>
                <a:schemeClr val="accent4"/>
              </a:solidFill>
              <a:latin typeface="Arial" panose="020B0604020202020204" pitchFamily="34" charset="0"/>
              <a:ea typeface="+mn-lt"/>
              <a:cs typeface="Arial" panose="020B0604020202020204" pitchFamily="34" charset="0"/>
            </a:endParaRPr>
          </a:p>
          <a:p>
            <a:pPr>
              <a:lnSpc>
                <a:spcPct val="120000"/>
              </a:lnSpc>
              <a:buClr>
                <a:schemeClr val="bg2"/>
              </a:buClr>
              <a:buFont typeface="Wingdings" panose="05000000000000000000" pitchFamily="2" charset="2"/>
              <a:buChar char="v"/>
              <a:defRPr/>
            </a:pPr>
            <a:r>
              <a:rPr lang="en-US" altLang="zh-CN" sz="2200" b="1">
                <a:solidFill>
                  <a:schemeClr val="accent4"/>
                </a:solidFill>
                <a:latin typeface="Arial" panose="020B0604020202020204" pitchFamily="34" charset="0"/>
                <a:cs typeface="Arial" panose="020B0604020202020204" pitchFamily="34" charset="0"/>
              </a:rPr>
              <a:t>Transition Evaluation Process </a:t>
            </a:r>
            <a:r>
              <a:rPr lang="en-US" altLang="en-US" sz="2200">
                <a:solidFill>
                  <a:schemeClr val="accent4"/>
                </a:solidFill>
                <a:latin typeface="Arial" panose="020B0604020202020204" pitchFamily="34" charset="0"/>
                <a:cs typeface="Arial" panose="020B0604020202020204" pitchFamily="34" charset="0"/>
              </a:rPr>
              <a:t>– </a:t>
            </a:r>
            <a:r>
              <a:rPr lang="zh-CN" sz="2200" b="1" u="sng">
                <a:solidFill>
                  <a:srgbClr val="007582"/>
                </a:solidFill>
                <a:latin typeface="Arial" panose="020B0604020202020204" pitchFamily="34" charset="0"/>
                <a:ea typeface="+mn-lt"/>
                <a:cs typeface="Arial" panose="020B0604020202020204" pitchFamily="34" charset="0"/>
                <a:hlinkClick r:id="rId2">
                  <a:extLst>
                    <a:ext uri="{A12FA001-AC4F-418D-AE19-62706E023703}">
                      <ahyp:hlinkClr xmlns:ahyp="http://schemas.microsoft.com/office/drawing/2018/hyperlinkcolor" val="tx"/>
                    </a:ext>
                  </a:extLst>
                </a:hlinkClick>
              </a:rPr>
              <a:t>https://www.schools.nyc.gov/docs/default-source/default-document-library/family-guide-to-special-education-school-age-services-english</a:t>
            </a:r>
            <a:endParaRPr lang="en-US" altLang="zh-CN" sz="2200" b="1" u="sng">
              <a:solidFill>
                <a:srgbClr val="007582"/>
              </a:solidFill>
              <a:latin typeface="Arial" panose="020B0604020202020204" pitchFamily="34" charset="0"/>
              <a:ea typeface="+mn-lt"/>
              <a:cs typeface="Arial" panose="020B0604020202020204" pitchFamily="34" charset="0"/>
            </a:endParaRPr>
          </a:p>
          <a:p>
            <a:pPr>
              <a:lnSpc>
                <a:spcPct val="120000"/>
              </a:lnSpc>
              <a:buClr>
                <a:schemeClr val="bg2"/>
              </a:buClr>
              <a:buFont typeface="Wingdings" panose="05000000000000000000" pitchFamily="2" charset="2"/>
              <a:buChar char="v"/>
              <a:defRPr/>
            </a:pPr>
            <a:r>
              <a:rPr lang="zh-CN" sz="2200" b="1">
                <a:solidFill>
                  <a:schemeClr val="accent4"/>
                </a:solidFill>
                <a:latin typeface="Arial" panose="020B0604020202020204" pitchFamily="34" charset="0"/>
                <a:ea typeface="+mn-lt"/>
                <a:cs typeface="Arial" panose="020B0604020202020204" pitchFamily="34" charset="0"/>
              </a:rPr>
              <a:t>Age 14-18 </a:t>
            </a:r>
            <a:r>
              <a:rPr lang="en-US" altLang="zh-CN" sz="2200" b="1">
                <a:solidFill>
                  <a:schemeClr val="accent4"/>
                </a:solidFill>
                <a:latin typeface="Arial" panose="020B0604020202020204" pitchFamily="34" charset="0"/>
                <a:ea typeface="+mn-lt"/>
                <a:cs typeface="Arial" panose="020B0604020202020204" pitchFamily="34" charset="0"/>
              </a:rPr>
              <a:t>D</a:t>
            </a:r>
            <a:r>
              <a:rPr lang="zh-CN" sz="2200" b="1">
                <a:solidFill>
                  <a:schemeClr val="accent4"/>
                </a:solidFill>
                <a:latin typeface="Arial" panose="020B0604020202020204" pitchFamily="34" charset="0"/>
                <a:ea typeface="+mn-lt"/>
                <a:cs typeface="Arial" panose="020B0604020202020204" pitchFamily="34" charset="0"/>
              </a:rPr>
              <a:t>iploma</a:t>
            </a:r>
            <a:r>
              <a:rPr lang="en-US" altLang="zh-CN" sz="2200" b="1">
                <a:solidFill>
                  <a:schemeClr val="accent4"/>
                </a:solidFill>
                <a:latin typeface="Arial" panose="020B0604020202020204" pitchFamily="34" charset="0"/>
                <a:ea typeface="+mn-lt"/>
                <a:cs typeface="Arial" panose="020B0604020202020204" pitchFamily="34" charset="0"/>
              </a:rPr>
              <a:t> </a:t>
            </a:r>
            <a:r>
              <a:rPr lang="en-US" altLang="en-US" sz="2200">
                <a:solidFill>
                  <a:schemeClr val="accent4"/>
                </a:solidFill>
                <a:latin typeface="Arial" panose="020B0604020202020204" pitchFamily="34" charset="0"/>
                <a:cs typeface="Arial" panose="020B0604020202020204" pitchFamily="34" charset="0"/>
              </a:rPr>
              <a:t>– </a:t>
            </a:r>
            <a:r>
              <a:rPr lang="zh-CN" sz="2200" b="1">
                <a:solidFill>
                  <a:srgbClr val="007582"/>
                </a:solidFill>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http://www.nysed.gov/common/nysed/files/programs/curriculum-instruction/diploma-and-credentials-summary-requirements.pdf</a:t>
            </a:r>
            <a:endParaRPr lang="en-US" altLang="zh-CN" sz="2200" b="1">
              <a:solidFill>
                <a:srgbClr val="007582"/>
              </a:solidFill>
              <a:latin typeface="Arial" panose="020B0604020202020204" pitchFamily="34" charset="0"/>
              <a:ea typeface="+mn-lt"/>
              <a:cs typeface="Arial" panose="020B0604020202020204" pitchFamily="34" charset="0"/>
            </a:endParaRPr>
          </a:p>
          <a:p>
            <a:pPr>
              <a:lnSpc>
                <a:spcPct val="120000"/>
              </a:lnSpc>
              <a:buClr>
                <a:schemeClr val="bg2"/>
              </a:buClr>
              <a:buFont typeface="Wingdings" panose="05000000000000000000" pitchFamily="2" charset="2"/>
              <a:buChar char="v"/>
              <a:defRPr/>
            </a:pPr>
            <a:r>
              <a:rPr lang="zh-CN" sz="2200" b="1">
                <a:solidFill>
                  <a:schemeClr val="accent4"/>
                </a:solidFill>
                <a:latin typeface="Arial" panose="020B0604020202020204" pitchFamily="34" charset="0"/>
                <a:ea typeface="+mn-lt"/>
                <a:cs typeface="Arial" panose="020B0604020202020204" pitchFamily="34" charset="0"/>
              </a:rPr>
              <a:t>C</a:t>
            </a:r>
            <a:r>
              <a:rPr lang="en-US" altLang="zh-CN" sz="2200" b="1" err="1">
                <a:solidFill>
                  <a:schemeClr val="accent4"/>
                </a:solidFill>
                <a:latin typeface="Arial" panose="020B0604020202020204" pitchFamily="34" charset="0"/>
                <a:ea typeface="+mn-lt"/>
                <a:cs typeface="Arial" panose="020B0604020202020204" pitchFamily="34" charset="0"/>
              </a:rPr>
              <a:t>areer</a:t>
            </a:r>
            <a:r>
              <a:rPr lang="en-US" altLang="zh-CN" sz="2200" b="1">
                <a:solidFill>
                  <a:schemeClr val="accent4"/>
                </a:solidFill>
                <a:latin typeface="Arial" panose="020B0604020202020204" pitchFamily="34" charset="0"/>
                <a:ea typeface="+mn-lt"/>
                <a:cs typeface="Arial" panose="020B0604020202020204" pitchFamily="34" charset="0"/>
              </a:rPr>
              <a:t> Development and Occupational Studies (CDOS)</a:t>
            </a:r>
          </a:p>
          <a:p>
            <a:pPr lvl="1">
              <a:lnSpc>
                <a:spcPct val="120000"/>
              </a:lnSpc>
              <a:buClr>
                <a:schemeClr val="bg2"/>
              </a:buClr>
              <a:buFont typeface="Wingdings" panose="05000000000000000000" pitchFamily="2" charset="2"/>
              <a:buChar char="v"/>
              <a:defRPr/>
            </a:pPr>
            <a:r>
              <a:rPr lang="zh-CN" sz="2200" b="1">
                <a:solidFill>
                  <a:srgbClr val="007582"/>
                </a:solidFill>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val="tx"/>
                    </a:ext>
                  </a:extLst>
                </a:hlinkClick>
              </a:rPr>
              <a:t>http://www.nysed.gov/curriculum-instruction/career-development-and-occupational-studies-cdos-standards</a:t>
            </a:r>
            <a:endParaRPr lang="en-US" altLang="zh-CN" sz="2200" b="1">
              <a:solidFill>
                <a:srgbClr val="007582"/>
              </a:solidFill>
              <a:latin typeface="Arial" panose="020B0604020202020204" pitchFamily="34" charset="0"/>
              <a:cs typeface="Arial" panose="020B0604020202020204" pitchFamily="34" charset="0"/>
            </a:endParaRPr>
          </a:p>
          <a:p>
            <a:pPr lvl="1">
              <a:lnSpc>
                <a:spcPct val="120000"/>
              </a:lnSpc>
              <a:buClr>
                <a:schemeClr val="bg2"/>
              </a:buClr>
              <a:buFont typeface="Wingdings" panose="05000000000000000000" pitchFamily="2" charset="2"/>
              <a:buChar char="v"/>
              <a:defRPr/>
            </a:pPr>
            <a:r>
              <a:rPr lang="zh-CN" sz="2200" b="1">
                <a:solidFill>
                  <a:srgbClr val="007582"/>
                </a:solidFill>
                <a:latin typeface="Arial" panose="020B0604020202020204" pitchFamily="34" charset="0"/>
                <a:ea typeface="+mn-lt"/>
                <a:cs typeface="Arial" panose="020B0604020202020204" pitchFamily="34" charset="0"/>
                <a:hlinkClick r:id="rId5">
                  <a:extLst>
                    <a:ext uri="{A12FA001-AC4F-418D-AE19-62706E023703}">
                      <ahyp:hlinkClr xmlns:ahyp="http://schemas.microsoft.com/office/drawing/2018/hyperlinkcolor" val="tx"/>
                    </a:ext>
                  </a:extLst>
                </a:hlinkClick>
              </a:rPr>
              <a:t>http://www.nysed.gov/career-technical-education/requirements-cte-and-cdos-graduation-pathways-and-cdos-credential</a:t>
            </a:r>
            <a:endParaRPr lang="en-US" altLang="zh-CN" sz="2200" b="1">
              <a:solidFill>
                <a:srgbClr val="007582"/>
              </a:solidFill>
              <a:latin typeface="Arial" panose="020B0604020202020204" pitchFamily="34" charset="0"/>
              <a:cs typeface="Arial" panose="020B0604020202020204" pitchFamily="34" charset="0"/>
            </a:endParaRPr>
          </a:p>
          <a:p>
            <a:pPr>
              <a:lnSpc>
                <a:spcPct val="120000"/>
              </a:lnSpc>
              <a:buClr>
                <a:schemeClr val="bg2"/>
              </a:buClr>
              <a:buFont typeface="Wingdings" panose="05000000000000000000" pitchFamily="2" charset="2"/>
              <a:buChar char="v"/>
              <a:defRPr/>
            </a:pPr>
            <a:r>
              <a:rPr lang="zh-CN" sz="2200" b="1">
                <a:solidFill>
                  <a:schemeClr val="accent4"/>
                </a:solidFill>
                <a:latin typeface="Arial" panose="020B0604020202020204" pitchFamily="34" charset="0"/>
                <a:ea typeface="+mn-lt"/>
                <a:cs typeface="Arial" panose="020B0604020202020204" pitchFamily="34" charset="0"/>
              </a:rPr>
              <a:t>Age 18+ </a:t>
            </a:r>
            <a:r>
              <a:rPr lang="en-US" altLang="zh-CN" sz="2200" b="1">
                <a:solidFill>
                  <a:schemeClr val="accent4"/>
                </a:solidFill>
                <a:latin typeface="Arial" panose="020B0604020202020204" pitchFamily="34" charset="0"/>
                <a:ea typeface="+mn-lt"/>
                <a:cs typeface="Arial" panose="020B0604020202020204" pitchFamily="34" charset="0"/>
              </a:rPr>
              <a:t>A</a:t>
            </a:r>
            <a:r>
              <a:rPr lang="zh-CN" sz="2200" b="1">
                <a:solidFill>
                  <a:schemeClr val="accent4"/>
                </a:solidFill>
                <a:latin typeface="Arial" panose="020B0604020202020204" pitchFamily="34" charset="0"/>
                <a:ea typeface="+mn-lt"/>
                <a:cs typeface="Arial" panose="020B0604020202020204" pitchFamily="34" charset="0"/>
              </a:rPr>
              <a:t>fter-graduation </a:t>
            </a:r>
            <a:r>
              <a:rPr lang="en-US" altLang="zh-CN" sz="2200" b="1">
                <a:solidFill>
                  <a:schemeClr val="accent4"/>
                </a:solidFill>
                <a:latin typeface="Arial" panose="020B0604020202020204" pitchFamily="34" charset="0"/>
                <a:ea typeface="+mn-lt"/>
                <a:cs typeface="Arial" panose="020B0604020202020204" pitchFamily="34" charset="0"/>
              </a:rPr>
              <a:t>O</a:t>
            </a:r>
            <a:r>
              <a:rPr lang="zh-CN" sz="2200" b="1">
                <a:solidFill>
                  <a:schemeClr val="accent4"/>
                </a:solidFill>
                <a:latin typeface="Arial" panose="020B0604020202020204" pitchFamily="34" charset="0"/>
                <a:ea typeface="+mn-lt"/>
                <a:cs typeface="Arial" panose="020B0604020202020204" pitchFamily="34" charset="0"/>
              </a:rPr>
              <a:t>pti</a:t>
            </a:r>
            <a:r>
              <a:rPr lang="en-US" altLang="zh-CN" sz="2200" b="1">
                <a:solidFill>
                  <a:schemeClr val="accent4"/>
                </a:solidFill>
                <a:latin typeface="Arial" panose="020B0604020202020204" pitchFamily="34" charset="0"/>
                <a:ea typeface="+mn-lt"/>
                <a:cs typeface="Arial" panose="020B0604020202020204" pitchFamily="34" charset="0"/>
              </a:rPr>
              <a:t>on</a:t>
            </a:r>
            <a:r>
              <a:rPr lang="en-US" altLang="zh-CN" sz="2200">
                <a:solidFill>
                  <a:schemeClr val="accent4"/>
                </a:solidFill>
                <a:latin typeface="Arial" panose="020B0604020202020204" pitchFamily="34" charset="0"/>
                <a:ea typeface="+mn-lt"/>
                <a:cs typeface="Arial" panose="020B0604020202020204" pitchFamily="34" charset="0"/>
              </a:rPr>
              <a:t> </a:t>
            </a:r>
            <a:r>
              <a:rPr lang="en-US" altLang="en-US" sz="2200">
                <a:solidFill>
                  <a:schemeClr val="accent4"/>
                </a:solidFill>
                <a:latin typeface="Arial" panose="020B0604020202020204" pitchFamily="34" charset="0"/>
                <a:cs typeface="Arial" panose="020B0604020202020204" pitchFamily="34" charset="0"/>
              </a:rPr>
              <a:t>–</a:t>
            </a:r>
            <a:r>
              <a:rPr lang="en-US" altLang="zh-CN" sz="2200">
                <a:solidFill>
                  <a:schemeClr val="accent4"/>
                </a:solidFill>
                <a:latin typeface="Arial" panose="020B0604020202020204" pitchFamily="34" charset="0"/>
                <a:ea typeface="+mn-lt"/>
                <a:cs typeface="Arial" panose="020B0604020202020204" pitchFamily="34" charset="0"/>
              </a:rPr>
              <a:t> </a:t>
            </a:r>
            <a:r>
              <a:rPr lang="en-US" sz="2200" b="1">
                <a:solidFill>
                  <a:srgbClr val="007582"/>
                </a:solidFill>
                <a:latin typeface="Arial" panose="020B0604020202020204" pitchFamily="34" charset="0"/>
                <a:ea typeface="+mn-lt"/>
                <a:cs typeface="Arial" panose="020B0604020202020204" pitchFamily="34" charset="0"/>
                <a:hlinkClick r:id="rId6">
                  <a:extLst>
                    <a:ext uri="{A12FA001-AC4F-418D-AE19-62706E023703}">
                      <ahyp:hlinkClr xmlns:ahyp="http://schemas.microsoft.com/office/drawing/2018/hyperlinkcolor" val="tx"/>
                    </a:ext>
                  </a:extLst>
                </a:hlinkClick>
              </a:rPr>
              <a:t>https://www.schools.nyc.gov/learning/special-education/help/contacts-and-resources</a:t>
            </a:r>
            <a:endParaRPr lang="en-US" sz="2200" b="1">
              <a:solidFill>
                <a:srgbClr val="007582"/>
              </a:solidFill>
              <a:latin typeface="Arial" panose="020B0604020202020204" pitchFamily="34" charset="0"/>
              <a:ea typeface="+mn-lt"/>
              <a:cs typeface="Arial" panose="020B0604020202020204" pitchFamily="34" charset="0"/>
            </a:endParaRPr>
          </a:p>
          <a:p>
            <a:pPr>
              <a:lnSpc>
                <a:spcPct val="120000"/>
              </a:lnSpc>
              <a:buClr>
                <a:schemeClr val="bg2"/>
              </a:buClr>
              <a:buFont typeface="Wingdings" panose="05000000000000000000" pitchFamily="2" charset="2"/>
              <a:buChar char="v"/>
              <a:defRPr/>
            </a:pPr>
            <a:r>
              <a:rPr lang="zh-CN" sz="2200" b="1">
                <a:solidFill>
                  <a:schemeClr val="accent4"/>
                </a:solidFill>
                <a:latin typeface="Arial" panose="020B0604020202020204" pitchFamily="34" charset="0"/>
                <a:ea typeface="+mn-lt"/>
                <a:cs typeface="Arial" panose="020B0604020202020204" pitchFamily="34" charset="0"/>
              </a:rPr>
              <a:t>ACCES</a:t>
            </a:r>
            <a:r>
              <a:rPr lang="en-US" altLang="zh-CN" sz="2200" b="1">
                <a:solidFill>
                  <a:schemeClr val="accent4"/>
                </a:solidFill>
                <a:latin typeface="Arial" panose="020B0604020202020204" pitchFamily="34" charset="0"/>
                <a:ea typeface="+mn-lt"/>
                <a:cs typeface="Arial" panose="020B0604020202020204" pitchFamily="34" charset="0"/>
              </a:rPr>
              <a:t>S</a:t>
            </a:r>
            <a:r>
              <a:rPr lang="zh-CN" sz="2200" b="1">
                <a:solidFill>
                  <a:schemeClr val="accent4"/>
                </a:solidFill>
                <a:latin typeface="Arial" panose="020B0604020202020204" pitchFamily="34" charset="0"/>
                <a:ea typeface="+mn-lt"/>
                <a:cs typeface="Arial" panose="020B0604020202020204" pitchFamily="34" charset="0"/>
              </a:rPr>
              <a:t>-</a:t>
            </a:r>
            <a:r>
              <a:rPr lang="en-US" altLang="zh-CN" sz="2200" b="1">
                <a:solidFill>
                  <a:schemeClr val="accent4"/>
                </a:solidFill>
                <a:latin typeface="Arial" panose="020B0604020202020204" pitchFamily="34" charset="0"/>
                <a:ea typeface="+mn-lt"/>
                <a:cs typeface="Arial" panose="020B0604020202020204" pitchFamily="34" charset="0"/>
              </a:rPr>
              <a:t>Vocational Rehabilitation (ACCESS-VR)</a:t>
            </a:r>
            <a:r>
              <a:rPr lang="en-US" altLang="zh-CN" sz="2200">
                <a:solidFill>
                  <a:schemeClr val="accent4"/>
                </a:solidFill>
                <a:latin typeface="Arial" panose="020B0604020202020204" pitchFamily="34" charset="0"/>
                <a:ea typeface="+mn-lt"/>
                <a:cs typeface="Arial" panose="020B0604020202020204" pitchFamily="34" charset="0"/>
              </a:rPr>
              <a:t> </a:t>
            </a:r>
            <a:r>
              <a:rPr lang="en-US" altLang="en-US" sz="2200">
                <a:solidFill>
                  <a:schemeClr val="accent4"/>
                </a:solidFill>
                <a:latin typeface="Arial" panose="020B0604020202020204" pitchFamily="34" charset="0"/>
                <a:cs typeface="Arial" panose="020B0604020202020204" pitchFamily="34" charset="0"/>
              </a:rPr>
              <a:t>–</a:t>
            </a:r>
            <a:r>
              <a:rPr lang="en-US" altLang="zh-CN" sz="2200">
                <a:solidFill>
                  <a:schemeClr val="accent4"/>
                </a:solidFill>
                <a:latin typeface="Arial" panose="020B0604020202020204" pitchFamily="34" charset="0"/>
                <a:cs typeface="Arial" panose="020B0604020202020204" pitchFamily="34" charset="0"/>
              </a:rPr>
              <a:t> </a:t>
            </a:r>
            <a:r>
              <a:rPr lang="zh-CN" sz="2200" b="1">
                <a:solidFill>
                  <a:srgbClr val="007582"/>
                </a:solidFill>
                <a:latin typeface="Arial" panose="020B0604020202020204" pitchFamily="34" charset="0"/>
                <a:ea typeface="+mn-lt"/>
                <a:cs typeface="Arial" panose="020B0604020202020204" pitchFamily="34" charset="0"/>
                <a:hlinkClick r:id="rId7">
                  <a:extLst>
                    <a:ext uri="{A12FA001-AC4F-418D-AE19-62706E023703}">
                      <ahyp:hlinkClr xmlns:ahyp="http://schemas.microsoft.com/office/drawing/2018/hyperlinkcolor" val="tx"/>
                    </a:ext>
                  </a:extLst>
                </a:hlinkClick>
              </a:rPr>
              <a:t>http://www.acces.nysed.gov/vr/apply-vocational-rehabilitation-services</a:t>
            </a:r>
            <a:endParaRPr lang="en-US" altLang="zh-CN" sz="2200" b="1">
              <a:solidFill>
                <a:srgbClr val="007582"/>
              </a:solidFill>
              <a:latin typeface="Arial" panose="020B0604020202020204" pitchFamily="34" charset="0"/>
              <a:ea typeface="+mn-lt"/>
              <a:cs typeface="Arial" panose="020B0604020202020204" pitchFamily="34" charset="0"/>
            </a:endParaRPr>
          </a:p>
          <a:p>
            <a:pPr>
              <a:lnSpc>
                <a:spcPct val="120000"/>
              </a:lnSpc>
              <a:buClr>
                <a:schemeClr val="bg2"/>
              </a:buClr>
              <a:buFont typeface="Wingdings" panose="05000000000000000000" pitchFamily="2" charset="2"/>
              <a:buChar char="v"/>
              <a:defRPr/>
            </a:pPr>
            <a:r>
              <a:rPr lang="en-US" altLang="zh-CN" sz="2200" b="1">
                <a:solidFill>
                  <a:schemeClr val="accent4"/>
                </a:solidFill>
                <a:latin typeface="Arial" panose="020B0604020202020204" pitchFamily="34" charset="0"/>
                <a:ea typeface="+mn-lt"/>
                <a:cs typeface="Arial" panose="020B0604020202020204" pitchFamily="34" charset="0"/>
              </a:rPr>
              <a:t>Office for People with Developmental Disabilities </a:t>
            </a:r>
            <a:r>
              <a:rPr lang="en-US" altLang="en-US" sz="2200">
                <a:solidFill>
                  <a:schemeClr val="accent4"/>
                </a:solidFill>
                <a:latin typeface="Arial" panose="020B0604020202020204" pitchFamily="34" charset="0"/>
                <a:cs typeface="Arial" panose="020B0604020202020204" pitchFamily="34" charset="0"/>
              </a:rPr>
              <a:t>–</a:t>
            </a:r>
            <a:r>
              <a:rPr lang="en-US" altLang="zh-CN" sz="2200">
                <a:solidFill>
                  <a:schemeClr val="accent4"/>
                </a:solidFill>
                <a:latin typeface="Arial" panose="020B0604020202020204" pitchFamily="34" charset="0"/>
                <a:ea typeface="+mn-lt"/>
                <a:cs typeface="Arial" panose="020B0604020202020204" pitchFamily="34" charset="0"/>
              </a:rPr>
              <a:t> </a:t>
            </a:r>
            <a:r>
              <a:rPr lang="zh-CN" sz="2200" b="1">
                <a:solidFill>
                  <a:srgbClr val="007582"/>
                </a:solidFill>
                <a:latin typeface="Arial" panose="020B0604020202020204" pitchFamily="34" charset="0"/>
                <a:ea typeface="+mn-lt"/>
                <a:cs typeface="Arial" panose="020B0604020202020204" pitchFamily="34" charset="0"/>
                <a:hlinkClick r:id="rId8">
                  <a:extLst>
                    <a:ext uri="{A12FA001-AC4F-418D-AE19-62706E023703}">
                      <ahyp:hlinkClr xmlns:ahyp="http://schemas.microsoft.com/office/drawing/2018/hyperlinkcolor" val="tx"/>
                    </a:ext>
                  </a:extLst>
                </a:hlinkClick>
              </a:rPr>
              <a:t>https://opwdd.ny.gov/eligibility</a:t>
            </a:r>
            <a:endParaRPr lang="en-US" altLang="zh-CN" sz="2200" b="1">
              <a:solidFill>
                <a:srgbClr val="007582"/>
              </a:solidFill>
              <a:latin typeface="Arial" panose="020B0604020202020204" pitchFamily="34" charset="0"/>
              <a:ea typeface="+mn-lt"/>
              <a:cs typeface="Arial" panose="020B0604020202020204" pitchFamily="34" charset="0"/>
            </a:endParaRPr>
          </a:p>
          <a:p>
            <a:pPr>
              <a:lnSpc>
                <a:spcPct val="120000"/>
              </a:lnSpc>
              <a:buClr>
                <a:schemeClr val="bg2"/>
              </a:buClr>
              <a:buFont typeface="Wingdings" panose="05000000000000000000" pitchFamily="2" charset="2"/>
              <a:buChar char="v"/>
              <a:defRPr/>
            </a:pPr>
            <a:r>
              <a:rPr lang="en-US" altLang="en-US" sz="2200" b="1">
                <a:solidFill>
                  <a:schemeClr val="accent4"/>
                </a:solidFill>
                <a:latin typeface="Arial" panose="020B0604020202020204" pitchFamily="34" charset="0"/>
                <a:ea typeface="+mn-lt"/>
                <a:cs typeface="Arial" panose="020B0604020202020204" pitchFamily="34" charset="0"/>
              </a:rPr>
              <a:t>Mental Health Program Directory </a:t>
            </a:r>
            <a:r>
              <a:rPr lang="en-US" altLang="en-US" sz="2200" b="1">
                <a:solidFill>
                  <a:schemeClr val="accent4"/>
                </a:solidFill>
                <a:latin typeface="Arial" panose="020B0604020202020204" pitchFamily="34" charset="0"/>
                <a:cs typeface="Arial" panose="020B0604020202020204" pitchFamily="34" charset="0"/>
              </a:rPr>
              <a:t>–</a:t>
            </a:r>
            <a:r>
              <a:rPr lang="en-US" altLang="en-US" sz="2200" b="1">
                <a:solidFill>
                  <a:schemeClr val="accent4"/>
                </a:solidFill>
                <a:latin typeface="Arial" panose="020B0604020202020204" pitchFamily="34" charset="0"/>
                <a:ea typeface="+mn-lt"/>
                <a:cs typeface="Arial" panose="020B0604020202020204" pitchFamily="34" charset="0"/>
              </a:rPr>
              <a:t> Office of Mental Health </a:t>
            </a:r>
            <a:r>
              <a:rPr lang="en-US" altLang="en-US" sz="2200">
                <a:solidFill>
                  <a:schemeClr val="accent4"/>
                </a:solidFill>
                <a:latin typeface="Arial" panose="020B0604020202020204" pitchFamily="34" charset="0"/>
                <a:cs typeface="Arial" panose="020B0604020202020204" pitchFamily="34" charset="0"/>
              </a:rPr>
              <a:t>–</a:t>
            </a:r>
            <a:r>
              <a:rPr lang="zh-CN" altLang="en-US" sz="2200" b="1">
                <a:solidFill>
                  <a:schemeClr val="accent4"/>
                </a:solidFill>
                <a:latin typeface="Arial" panose="020B0604020202020204" pitchFamily="34" charset="0"/>
                <a:ea typeface="+mn-lt"/>
                <a:cs typeface="Arial" panose="020B0604020202020204" pitchFamily="34" charset="0"/>
              </a:rPr>
              <a:t> </a:t>
            </a:r>
            <a:r>
              <a:rPr lang="zh-CN" sz="2200" b="1">
                <a:solidFill>
                  <a:srgbClr val="007582"/>
                </a:solidFill>
                <a:latin typeface="Arial" panose="020B0604020202020204" pitchFamily="34" charset="0"/>
                <a:ea typeface="+mn-lt"/>
                <a:cs typeface="Arial" panose="020B0604020202020204" pitchFamily="34" charset="0"/>
                <a:hlinkClick r:id="rId9">
                  <a:extLst>
                    <a:ext uri="{A12FA001-AC4F-418D-AE19-62706E023703}">
                      <ahyp:hlinkClr xmlns:ahyp="http://schemas.microsoft.com/office/drawing/2018/hyperlinkcolor" val="tx"/>
                    </a:ext>
                  </a:extLst>
                </a:hlinkClick>
              </a:rPr>
              <a:t>https://my.omh.ny.gov/bi/pd/saw.dll?PortalPages</a:t>
            </a:r>
            <a:endParaRPr lang="en-US" altLang="en-US" sz="2200" b="1">
              <a:solidFill>
                <a:srgbClr val="007582"/>
              </a:solidFill>
              <a:latin typeface="Arial" panose="020B0604020202020204" pitchFamily="34" charset="0"/>
              <a:cs typeface="Arial" panose="020B0604020202020204" pitchFamily="34" charset="0"/>
            </a:endParaRPr>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38</a:t>
            </a:fld>
            <a:endParaRPr lang="en-US"/>
          </a:p>
        </p:txBody>
      </p:sp>
    </p:spTree>
    <p:extLst>
      <p:ext uri="{BB962C8B-B14F-4D97-AF65-F5344CB8AC3E}">
        <p14:creationId xmlns:p14="http://schemas.microsoft.com/office/powerpoint/2010/main" val="57117341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313" y="389106"/>
            <a:ext cx="9143999" cy="1325394"/>
          </a:xfrm>
        </p:spPr>
        <p:txBody>
          <a:bodyPr anchor="ctr">
            <a:normAutofit/>
          </a:bodyPr>
          <a:lstStyle/>
          <a:p>
            <a:pPr algn="ctr"/>
            <a:r>
              <a:rPr lang="en-US" altLang="en-US" sz="3800" b="1">
                <a:solidFill>
                  <a:srgbClr val="FFFFFF"/>
                </a:solidFill>
                <a:latin typeface="Arial headings"/>
              </a:rPr>
              <a:t>New York Special </a:t>
            </a:r>
            <a:br>
              <a:rPr lang="en-US" altLang="en-US" sz="3800" b="1">
                <a:solidFill>
                  <a:srgbClr val="FFFFFF"/>
                </a:solidFill>
                <a:latin typeface="Arial headings"/>
              </a:rPr>
            </a:br>
            <a:r>
              <a:rPr lang="en-US" altLang="en-US" sz="3800" b="1">
                <a:solidFill>
                  <a:srgbClr val="FFFFFF"/>
                </a:solidFill>
                <a:latin typeface="Arial headings"/>
              </a:rPr>
              <a:t>Education Resources</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456886" y="2286162"/>
            <a:ext cx="8229600" cy="2809839"/>
          </a:xfrm>
        </p:spPr>
        <p:txBody>
          <a:bodyPr vert="horz" lIns="91440" tIns="45720" rIns="91440" bIns="45720" rtlCol="0" anchor="t">
            <a:normAutofit/>
          </a:bodyPr>
          <a:lstStyle/>
          <a:p>
            <a:pPr marL="342900" indent="-342900" algn="just">
              <a:lnSpc>
                <a:spcPct val="110000"/>
              </a:lnSpc>
              <a:buClr>
                <a:schemeClr val="bg2"/>
              </a:buClr>
              <a:buFont typeface="Wingdings" panose="05000000000000000000" pitchFamily="2" charset="2"/>
              <a:buChar char="v"/>
              <a:defRPr/>
            </a:pPr>
            <a:r>
              <a:rPr lang="en-US" altLang="en-US" sz="1400" b="1">
                <a:solidFill>
                  <a:schemeClr val="accent4"/>
                </a:solidFill>
                <a:latin typeface="Arial" panose="020B0604020202020204" pitchFamily="34" charset="0"/>
                <a:cs typeface="Arial" panose="020B0604020202020204" pitchFamily="34" charset="0"/>
              </a:rPr>
              <a:t>General Information </a:t>
            </a:r>
            <a:r>
              <a:rPr lang="en-US" altLang="en-US" sz="1400">
                <a:solidFill>
                  <a:schemeClr val="accent4"/>
                </a:solidFill>
                <a:latin typeface="Arial" panose="020B0604020202020204" pitchFamily="34" charset="0"/>
                <a:cs typeface="Arial" panose="020B0604020202020204" pitchFamily="34" charset="0"/>
              </a:rPr>
              <a:t>– </a:t>
            </a:r>
            <a:r>
              <a:rPr lang="en-US" sz="1400" b="1" u="sng">
                <a:solidFill>
                  <a:srgbClr val="00758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https://www.schools.nyc.gov/</a:t>
            </a:r>
            <a:endParaRPr lang="en-US" sz="1400" b="1" u="sng">
              <a:solidFill>
                <a:srgbClr val="007582"/>
              </a:solidFill>
              <a:latin typeface="Arial" panose="020B0604020202020204" pitchFamily="34" charset="0"/>
              <a:cs typeface="Arial" panose="020B0604020202020204" pitchFamily="34" charset="0"/>
            </a:endParaRPr>
          </a:p>
          <a:p>
            <a:pPr marL="342900" indent="-342900" algn="just">
              <a:lnSpc>
                <a:spcPct val="110000"/>
              </a:lnSpc>
              <a:buClr>
                <a:schemeClr val="bg2"/>
              </a:buClr>
              <a:buFont typeface="Wingdings" panose="05000000000000000000" pitchFamily="2" charset="2"/>
              <a:buChar char="v"/>
              <a:defRPr/>
            </a:pPr>
            <a:r>
              <a:rPr lang="en-US" altLang="en-US" sz="1400" b="1">
                <a:solidFill>
                  <a:schemeClr val="accent4"/>
                </a:solidFill>
                <a:latin typeface="Arial" panose="020B0604020202020204" pitchFamily="34" charset="0"/>
                <a:cs typeface="Arial" panose="020B0604020202020204" pitchFamily="34" charset="0"/>
              </a:rPr>
              <a:t>New York Lawyers Resource Guide </a:t>
            </a:r>
            <a:r>
              <a:rPr lang="en-US" altLang="en-US" sz="1400">
                <a:solidFill>
                  <a:schemeClr val="accent4"/>
                </a:solidFill>
                <a:latin typeface="Arial" panose="020B0604020202020204" pitchFamily="34" charset="0"/>
                <a:cs typeface="Arial" panose="020B0604020202020204" pitchFamily="34" charset="0"/>
              </a:rPr>
              <a:t>– </a:t>
            </a:r>
            <a:r>
              <a:rPr lang="en-US" sz="1400" b="1" u="sng">
                <a:solidFill>
                  <a:srgbClr val="00758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https://nylpi.org/resource/special-education-remote-learning-information-contacts-resources-links/</a:t>
            </a:r>
            <a:endParaRPr lang="en-US" sz="1400" b="1" u="sng">
              <a:solidFill>
                <a:srgbClr val="007582"/>
              </a:solidFill>
              <a:latin typeface="Arial" panose="020B0604020202020204" pitchFamily="34" charset="0"/>
              <a:cs typeface="Arial" panose="020B0604020202020204" pitchFamily="34" charset="0"/>
            </a:endParaRPr>
          </a:p>
          <a:p>
            <a:pPr marL="342900" indent="-342900" algn="just">
              <a:lnSpc>
                <a:spcPct val="110000"/>
              </a:lnSpc>
              <a:buClr>
                <a:schemeClr val="bg2"/>
              </a:buClr>
              <a:buFont typeface="Wingdings" panose="05000000000000000000" pitchFamily="2" charset="2"/>
              <a:buChar char="v"/>
              <a:defRPr/>
            </a:pPr>
            <a:r>
              <a:rPr lang="en-US" altLang="en-US" sz="1400" b="1">
                <a:solidFill>
                  <a:schemeClr val="accent4"/>
                </a:solidFill>
                <a:latin typeface="Arial" panose="020B0604020202020204" pitchFamily="34" charset="0"/>
                <a:cs typeface="Arial" panose="020B0604020202020204" pitchFamily="34" charset="0"/>
              </a:rPr>
              <a:t>INCLUDENYC Parent Center </a:t>
            </a:r>
            <a:r>
              <a:rPr lang="en-US" altLang="en-US" sz="1400">
                <a:solidFill>
                  <a:schemeClr val="accent4"/>
                </a:solidFill>
                <a:latin typeface="Arial" panose="020B0604020202020204" pitchFamily="34" charset="0"/>
                <a:cs typeface="Arial" panose="020B0604020202020204" pitchFamily="34" charset="0"/>
              </a:rPr>
              <a:t>- </a:t>
            </a:r>
            <a:r>
              <a:rPr lang="en-US" sz="1400" b="1" u="sng">
                <a:solidFill>
                  <a:srgbClr val="0075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https://www.includenyc.org/</a:t>
            </a:r>
            <a:endParaRPr lang="en-US" altLang="en-US" sz="1400" b="1" u="sng">
              <a:solidFill>
                <a:srgbClr val="007582"/>
              </a:solidFill>
              <a:latin typeface="Arial" panose="020B0604020202020204" pitchFamily="34" charset="0"/>
              <a:cs typeface="Arial" panose="020B0604020202020204" pitchFamily="34" charset="0"/>
            </a:endParaRPr>
          </a:p>
          <a:p>
            <a:pPr marL="342900" indent="-342900" algn="just">
              <a:lnSpc>
                <a:spcPct val="110000"/>
              </a:lnSpc>
              <a:buClr>
                <a:schemeClr val="bg2"/>
              </a:buClr>
              <a:buFont typeface="Wingdings" panose="05000000000000000000" pitchFamily="2" charset="2"/>
              <a:buChar char="v"/>
              <a:defRPr/>
            </a:pPr>
            <a:r>
              <a:rPr lang="en-US" altLang="en-US" sz="1400" b="1">
                <a:solidFill>
                  <a:schemeClr val="accent4"/>
                </a:solidFill>
                <a:latin typeface="Arial" panose="020B0604020202020204" pitchFamily="34" charset="0"/>
                <a:cs typeface="Arial" panose="020B0604020202020204" pitchFamily="34" charset="0"/>
              </a:rPr>
              <a:t>Impartial Hearing Office Information &amp; Forms </a:t>
            </a:r>
            <a:r>
              <a:rPr lang="en-US" altLang="en-US" sz="1400">
                <a:solidFill>
                  <a:schemeClr val="accent4"/>
                </a:solidFill>
                <a:latin typeface="Arial" panose="020B0604020202020204" pitchFamily="34" charset="0"/>
                <a:cs typeface="Arial" panose="020B0604020202020204" pitchFamily="34" charset="0"/>
              </a:rPr>
              <a:t>- </a:t>
            </a:r>
            <a:r>
              <a:rPr lang="en-US" sz="1400" b="1" u="sng">
                <a:solidFill>
                  <a:srgbClr val="007582"/>
                </a:solidFill>
                <a:latin typeface="Arial" panose="020B0604020202020204" pitchFamily="34" charset="0"/>
                <a:ea typeface="+mn-lt"/>
                <a:cs typeface="Arial" panose="020B0604020202020204" pitchFamily="34" charset="0"/>
                <a:hlinkClick r:id="rId5">
                  <a:extLst>
                    <a:ext uri="{A12FA001-AC4F-418D-AE19-62706E023703}">
                      <ahyp:hlinkClr xmlns:ahyp="http://schemas.microsoft.com/office/drawing/2018/hyperlinkcolor" val="tx"/>
                    </a:ext>
                  </a:extLst>
                </a:hlinkClick>
              </a:rPr>
              <a:t>https://www.schools.nyc.gov/docs/default-source/default-document-library/impartial-hearing-request-english</a:t>
            </a:r>
            <a:endParaRPr lang="en-US" altLang="en-US" sz="1400" b="1" u="sng">
              <a:solidFill>
                <a:srgbClr val="007582"/>
              </a:solidFill>
              <a:latin typeface="Arial" panose="020B0604020202020204" pitchFamily="34" charset="0"/>
              <a:cs typeface="Arial" panose="020B0604020202020204" pitchFamily="34" charset="0"/>
            </a:endParaRPr>
          </a:p>
          <a:p>
            <a:pPr marL="342900" indent="-342900" algn="just">
              <a:lnSpc>
                <a:spcPct val="110000"/>
              </a:lnSpc>
              <a:buClr>
                <a:schemeClr val="bg2"/>
              </a:buClr>
              <a:buFont typeface="Wingdings" panose="05000000000000000000" pitchFamily="2" charset="2"/>
              <a:buChar char="v"/>
              <a:defRPr/>
            </a:pPr>
            <a:r>
              <a:rPr lang="en-US" altLang="en-US" sz="1400" b="1">
                <a:solidFill>
                  <a:schemeClr val="accent4"/>
                </a:solidFill>
                <a:latin typeface="Arial" panose="020B0604020202020204" pitchFamily="34" charset="0"/>
                <a:cs typeface="Arial" panose="020B0604020202020204" pitchFamily="34" charset="0"/>
              </a:rPr>
              <a:t>Wright’s Law </a:t>
            </a:r>
            <a:r>
              <a:rPr lang="en-US" altLang="en-US" sz="1400">
                <a:solidFill>
                  <a:schemeClr val="accent4"/>
                </a:solidFill>
                <a:latin typeface="Arial" panose="020B0604020202020204" pitchFamily="34" charset="0"/>
                <a:cs typeface="Arial" panose="020B0604020202020204" pitchFamily="34" charset="0"/>
              </a:rPr>
              <a:t>- </a:t>
            </a:r>
            <a:r>
              <a:rPr lang="en-US" sz="1400" b="1">
                <a:solidFill>
                  <a:srgbClr val="00758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http://www.wrightslaw.com</a:t>
            </a:r>
            <a:endParaRPr lang="en-US" altLang="en-US" sz="1400" b="1">
              <a:solidFill>
                <a:srgbClr val="007582"/>
              </a:solidFill>
              <a:latin typeface="Arial" panose="020B0604020202020204" pitchFamily="34" charset="0"/>
              <a:cs typeface="Arial" panose="020B0604020202020204" pitchFamily="34" charset="0"/>
            </a:endParaRPr>
          </a:p>
          <a:p>
            <a:pPr marL="342900" indent="-342900" algn="just">
              <a:lnSpc>
                <a:spcPct val="110000"/>
              </a:lnSpc>
              <a:buClr>
                <a:schemeClr val="bg2"/>
              </a:buClr>
              <a:buFont typeface="Wingdings" panose="05000000000000000000" pitchFamily="2" charset="2"/>
              <a:buChar char="v"/>
              <a:defRPr/>
            </a:pPr>
            <a:r>
              <a:rPr lang="en-US" altLang="en-US" sz="1400" b="1">
                <a:solidFill>
                  <a:schemeClr val="accent4"/>
                </a:solidFill>
                <a:latin typeface="Arial" panose="020B0604020202020204" pitchFamily="34" charset="0"/>
                <a:cs typeface="Arial" panose="020B0604020202020204" pitchFamily="34" charset="0"/>
              </a:rPr>
              <a:t>NYLPI Fact Sheets </a:t>
            </a:r>
            <a:r>
              <a:rPr lang="en-US" altLang="en-US" sz="1400">
                <a:solidFill>
                  <a:schemeClr val="accent4"/>
                </a:solidFill>
                <a:latin typeface="Arial" panose="020B0604020202020204" pitchFamily="34" charset="0"/>
                <a:cs typeface="Arial" panose="020B0604020202020204" pitchFamily="34" charset="0"/>
              </a:rPr>
              <a:t>- </a:t>
            </a:r>
            <a:r>
              <a:rPr lang="en-US" sz="1400" b="1" u="sng">
                <a:solidFill>
                  <a:srgbClr val="007582"/>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http://www.nylpi.org/factsheets-resources/</a:t>
            </a:r>
            <a:endParaRPr lang="en-US" sz="1400" b="1" u="sng">
              <a:solidFill>
                <a:srgbClr val="007582"/>
              </a:solidFill>
              <a:latin typeface="Arial" panose="020B0604020202020204" pitchFamily="34" charset="0"/>
              <a:cs typeface="Arial" panose="020B060402020202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45B6FF3B-7944-8258-C3DE-FF39FCBFB5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3" name="Slide Number Placeholder 2">
            <a:extLst>
              <a:ext uri="{FF2B5EF4-FFF2-40B4-BE49-F238E27FC236}">
                <a16:creationId xmlns:a16="http://schemas.microsoft.com/office/drawing/2014/main" id="{80E77361-D1C3-2CEF-BF66-48A0C64E9EE9}"/>
              </a:ext>
            </a:extLst>
          </p:cNvPr>
          <p:cNvSpPr>
            <a:spLocks noGrp="1"/>
          </p:cNvSpPr>
          <p:nvPr>
            <p:ph type="sldNum" sz="quarter" idx="12"/>
          </p:nvPr>
        </p:nvSpPr>
        <p:spPr/>
        <p:txBody>
          <a:bodyPr/>
          <a:lstStyle/>
          <a:p>
            <a:fld id="{03F4D567-B7B4-473A-A858-9C3859BA076C}" type="slidenum">
              <a:rPr lang="en-US" smtClean="0"/>
              <a:t>39</a:t>
            </a:fld>
            <a:endParaRPr lang="en-US"/>
          </a:p>
        </p:txBody>
      </p:sp>
      <p:sp>
        <p:nvSpPr>
          <p:cNvPr id="4" name="TextBox 3">
            <a:extLst>
              <a:ext uri="{FF2B5EF4-FFF2-40B4-BE49-F238E27FC236}">
                <a16:creationId xmlns:a16="http://schemas.microsoft.com/office/drawing/2014/main" id="{E403D6CD-0189-B5B2-B19D-BF781C15E15D}"/>
              </a:ext>
            </a:extLst>
          </p:cNvPr>
          <p:cNvSpPr txBox="1"/>
          <p:nvPr/>
        </p:nvSpPr>
        <p:spPr>
          <a:xfrm>
            <a:off x="1255563" y="4906408"/>
            <a:ext cx="5109726" cy="1646605"/>
          </a:xfrm>
          <a:prstGeom prst="rect">
            <a:avLst/>
          </a:prstGeom>
          <a:noFill/>
          <a:ln>
            <a:solidFill>
              <a:schemeClr val="accent1"/>
            </a:solidFill>
          </a:ln>
        </p:spPr>
        <p:txBody>
          <a:bodyPr wrap="square" rtlCol="0">
            <a:spAutoFit/>
          </a:bodyPr>
          <a:lstStyle/>
          <a:p>
            <a:pPr>
              <a:spcBef>
                <a:spcPts val="200"/>
              </a:spcBef>
            </a:pPr>
            <a:r>
              <a:rPr lang="en-US" sz="1300" b="1">
                <a:solidFill>
                  <a:srgbClr val="8C2233"/>
                </a:solidFill>
                <a:latin typeface="Arial" panose="020B0604020202020204" pitchFamily="34" charset="0"/>
                <a:cs typeface="Arial" panose="020B0604020202020204" pitchFamily="34" charset="0"/>
              </a:rPr>
              <a:t>Contact Information to Request an Impartial Hearing:</a:t>
            </a:r>
            <a:endParaRPr lang="en-US" sz="1300" b="1">
              <a:solidFill>
                <a:srgbClr val="8C2233"/>
              </a:solidFill>
              <a:latin typeface="Arial" panose="020B0604020202020204" pitchFamily="34" charset="0"/>
              <a:ea typeface="+mn-lt"/>
              <a:cs typeface="Arial" panose="020B0604020202020204" pitchFamily="34" charset="0"/>
            </a:endParaRPr>
          </a:p>
          <a:p>
            <a:pPr marL="0" indent="0">
              <a:spcBef>
                <a:spcPts val="200"/>
              </a:spcBef>
              <a:buNone/>
            </a:pPr>
            <a:r>
              <a:rPr lang="en-US" sz="1300" b="1">
                <a:solidFill>
                  <a:schemeClr val="accent4"/>
                </a:solidFill>
                <a:latin typeface="Arial" panose="020B0604020202020204" pitchFamily="34" charset="0"/>
                <a:ea typeface="+mn-lt"/>
                <a:cs typeface="Arial" panose="020B0604020202020204" pitchFamily="34" charset="0"/>
              </a:rPr>
              <a:t>Email:</a:t>
            </a:r>
            <a:r>
              <a:rPr lang="en-US" sz="1300">
                <a:solidFill>
                  <a:schemeClr val="accent4"/>
                </a:solidFill>
                <a:latin typeface="Arial" panose="020B0604020202020204" pitchFamily="34" charset="0"/>
                <a:ea typeface="+mn-lt"/>
                <a:cs typeface="Arial" panose="020B0604020202020204" pitchFamily="34" charset="0"/>
              </a:rPr>
              <a:t> </a:t>
            </a:r>
            <a:r>
              <a:rPr lang="en-US" sz="1300" b="1">
                <a:solidFill>
                  <a:srgbClr val="007582"/>
                </a:solidFill>
                <a:latin typeface="Arial" panose="020B0604020202020204" pitchFamily="34" charset="0"/>
                <a:ea typeface="+mn-lt"/>
                <a:cs typeface="Arial" panose="020B0604020202020204" pitchFamily="34" charset="0"/>
                <a:hlinkClick r:id="rId9">
                  <a:extLst>
                    <a:ext uri="{A12FA001-AC4F-418D-AE19-62706E023703}">
                      <ahyp:hlinkClr xmlns:ahyp="http://schemas.microsoft.com/office/drawing/2018/hyperlinkcolor" val="tx"/>
                    </a:ext>
                  </a:extLst>
                </a:hlinkClick>
              </a:rPr>
              <a:t>IHOQuest@schools.nyc.gov</a:t>
            </a:r>
            <a:endParaRPr lang="en-US" sz="1300" b="1">
              <a:solidFill>
                <a:srgbClr val="007582"/>
              </a:solidFill>
              <a:latin typeface="Arial" panose="020B0604020202020204" pitchFamily="34" charset="0"/>
              <a:ea typeface="+mn-lt"/>
              <a:cs typeface="Arial" panose="020B0604020202020204" pitchFamily="34" charset="0"/>
            </a:endParaRPr>
          </a:p>
          <a:p>
            <a:pPr marL="0" indent="0">
              <a:spcBef>
                <a:spcPts val="200"/>
              </a:spcBef>
              <a:buNone/>
            </a:pPr>
            <a:r>
              <a:rPr lang="en-US" sz="1300" b="1">
                <a:solidFill>
                  <a:schemeClr val="accent4"/>
                </a:solidFill>
                <a:latin typeface="Arial" panose="020B0604020202020204" pitchFamily="34" charset="0"/>
                <a:ea typeface="+mn-lt"/>
                <a:cs typeface="Arial" panose="020B0604020202020204" pitchFamily="34" charset="0"/>
              </a:rPr>
              <a:t>Write:</a:t>
            </a:r>
            <a:r>
              <a:rPr lang="en-US" sz="1300">
                <a:solidFill>
                  <a:schemeClr val="accent4"/>
                </a:solidFill>
                <a:latin typeface="Arial" panose="020B0604020202020204" pitchFamily="34" charset="0"/>
                <a:ea typeface="+mn-lt"/>
                <a:cs typeface="Arial" panose="020B0604020202020204" pitchFamily="34" charset="0"/>
              </a:rPr>
              <a:t> NY State Education Department, at </a:t>
            </a:r>
            <a:r>
              <a:rPr lang="en-US" sz="1300" b="1">
                <a:solidFill>
                  <a:srgbClr val="007582"/>
                </a:solidFill>
                <a:latin typeface="Arial" panose="020B0604020202020204" pitchFamily="34" charset="0"/>
                <a:ea typeface="+mn-lt"/>
                <a:cs typeface="Arial" panose="020B0604020202020204" pitchFamily="34" charset="0"/>
                <a:hlinkClick r:id="rId10">
                  <a:extLst>
                    <a:ext uri="{A12FA001-AC4F-418D-AE19-62706E023703}">
                      <ahyp:hlinkClr xmlns:ahyp="http://schemas.microsoft.com/office/drawing/2018/hyperlinkcolor" val="tx"/>
                    </a:ext>
                  </a:extLst>
                </a:hlinkClick>
              </a:rPr>
              <a:t>speced@nysed.gov</a:t>
            </a:r>
            <a:r>
              <a:rPr lang="en-US" sz="1300">
                <a:solidFill>
                  <a:schemeClr val="accent4"/>
                </a:solidFill>
                <a:latin typeface="Arial" panose="020B0604020202020204" pitchFamily="34" charset="0"/>
                <a:ea typeface="+mn-lt"/>
                <a:cs typeface="Arial" panose="020B0604020202020204" pitchFamily="34" charset="0"/>
              </a:rPr>
              <a:t> </a:t>
            </a:r>
          </a:p>
          <a:p>
            <a:pPr marL="0" indent="0">
              <a:spcBef>
                <a:spcPts val="200"/>
              </a:spcBef>
              <a:buNone/>
            </a:pPr>
            <a:r>
              <a:rPr lang="en-US" sz="1300">
                <a:solidFill>
                  <a:schemeClr val="accent4"/>
                </a:solidFill>
                <a:latin typeface="Arial" panose="020B0604020202020204" pitchFamily="34" charset="0"/>
                <a:ea typeface="+mn-lt"/>
                <a:cs typeface="Arial" panose="020B0604020202020204" pitchFamily="34" charset="0"/>
              </a:rPr>
              <a:t>NY State Education Department</a:t>
            </a:r>
          </a:p>
          <a:p>
            <a:pPr marL="0" indent="0">
              <a:spcBef>
                <a:spcPts val="200"/>
              </a:spcBef>
              <a:buNone/>
            </a:pPr>
            <a:r>
              <a:rPr lang="en-US" sz="1300">
                <a:solidFill>
                  <a:schemeClr val="accent4"/>
                </a:solidFill>
                <a:latin typeface="Arial" panose="020B0604020202020204" pitchFamily="34" charset="0"/>
                <a:ea typeface="+mn-lt"/>
                <a:cs typeface="Arial" panose="020B0604020202020204" pitchFamily="34" charset="0"/>
              </a:rPr>
              <a:t>P-12 Office of Special Education</a:t>
            </a:r>
          </a:p>
          <a:p>
            <a:pPr marL="0" indent="0">
              <a:spcBef>
                <a:spcPts val="200"/>
              </a:spcBef>
              <a:buNone/>
            </a:pPr>
            <a:r>
              <a:rPr lang="en-US" sz="1300">
                <a:solidFill>
                  <a:schemeClr val="accent4"/>
                </a:solidFill>
                <a:latin typeface="Arial" panose="020B0604020202020204" pitchFamily="34" charset="0"/>
                <a:ea typeface="+mn-lt"/>
                <a:cs typeface="Arial" panose="020B0604020202020204" pitchFamily="34" charset="0"/>
              </a:rPr>
              <a:t>89 Washington Avenue – Room 309EB, </a:t>
            </a:r>
          </a:p>
          <a:p>
            <a:pPr marL="0" indent="0">
              <a:spcBef>
                <a:spcPts val="200"/>
              </a:spcBef>
              <a:buNone/>
            </a:pPr>
            <a:r>
              <a:rPr lang="en-US" sz="1300">
                <a:solidFill>
                  <a:schemeClr val="accent4"/>
                </a:solidFill>
                <a:latin typeface="Arial" panose="020B0604020202020204" pitchFamily="34" charset="0"/>
                <a:ea typeface="+mn-lt"/>
                <a:cs typeface="Arial" panose="020B0604020202020204" pitchFamily="34" charset="0"/>
              </a:rPr>
              <a:t>Albany, NY 12234 </a:t>
            </a:r>
            <a:endParaRPr lang="en-US" sz="13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48174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393075"/>
            <a:ext cx="9143999" cy="1359090"/>
          </a:xfrm>
        </p:spPr>
        <p:txBody>
          <a:bodyPr vert="horz" lIns="91440" tIns="45720" rIns="91440" bIns="45720" rtlCol="0" anchor="ctr">
            <a:normAutofit/>
          </a:bodyPr>
          <a:lstStyle/>
          <a:p>
            <a:pPr algn="ctr" defTabSz="457200"/>
            <a:r>
              <a:rPr lang="en-US" sz="3800" b="1">
                <a:solidFill>
                  <a:schemeClr val="bg1"/>
                </a:solidFill>
                <a:latin typeface="Arial headings"/>
              </a:rPr>
              <a:t>More About</a:t>
            </a:r>
            <a:r>
              <a:rPr lang="en-US" sz="3800" b="1" i="0" kern="1200">
                <a:solidFill>
                  <a:schemeClr val="bg1"/>
                </a:solidFill>
                <a:latin typeface="Arial headings"/>
              </a:rPr>
              <a:t> NYLPI</a:t>
            </a:r>
          </a:p>
        </p:txBody>
      </p:sp>
      <p:sp>
        <p:nvSpPr>
          <p:cNvPr id="5" name="TextBox 4">
            <a:extLst>
              <a:ext uri="{FF2B5EF4-FFF2-40B4-BE49-F238E27FC236}">
                <a16:creationId xmlns:a16="http://schemas.microsoft.com/office/drawing/2014/main" id="{BFAE06AB-07F5-0E34-3027-D35019E68897}"/>
              </a:ext>
            </a:extLst>
          </p:cNvPr>
          <p:cNvSpPr txBox="1"/>
          <p:nvPr/>
        </p:nvSpPr>
        <p:spPr>
          <a:xfrm>
            <a:off x="705446" y="2305966"/>
            <a:ext cx="7733108" cy="3484879"/>
          </a:xfrm>
          <a:prstGeom prst="rect">
            <a:avLst/>
          </a:prstGeom>
        </p:spPr>
        <p:txBody>
          <a:bodyPr vert="horz" lIns="91440" tIns="45720" rIns="91440" bIns="45720" rtlCol="0" anchor="t">
            <a:noAutofit/>
          </a:bodyPr>
          <a:lstStyle/>
          <a:p>
            <a:pPr marL="285750" indent="-285750" algn="just">
              <a:buClr>
                <a:schemeClr val="bg2"/>
              </a:buClr>
              <a:buFont typeface="Wingdings" panose="05000000000000000000" pitchFamily="2" charset="2"/>
              <a:buChar char="v"/>
            </a:pPr>
            <a:r>
              <a:rPr lang="en-US" altLang="en-US" sz="1600" b="1">
                <a:solidFill>
                  <a:srgbClr val="8C2233"/>
                </a:solidFill>
                <a:latin typeface="Arial" panose="020B0604020202020204" pitchFamily="34" charset="0"/>
                <a:cs typeface="Arial" panose="020B0604020202020204" pitchFamily="34" charset="0"/>
              </a:rPr>
              <a:t>The </a:t>
            </a:r>
            <a:r>
              <a:rPr lang="en-US" altLang="en-US" sz="1600" b="1">
                <a:solidFill>
                  <a:srgbClr val="00748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Disability Justice Program</a:t>
            </a:r>
            <a:r>
              <a:rPr lang="en-US" altLang="en-US" sz="1600" b="1">
                <a:solidFill>
                  <a:srgbClr val="8C2233"/>
                </a:solidFill>
                <a:latin typeface="Arial" panose="020B0604020202020204" pitchFamily="34" charset="0"/>
                <a:cs typeface="Arial" panose="020B0604020202020204" pitchFamily="34" charset="0"/>
              </a:rPr>
              <a:t> </a:t>
            </a:r>
            <a:r>
              <a:rPr lang="en-US" altLang="en-US" sz="1600">
                <a:solidFill>
                  <a:schemeClr val="accent4"/>
                </a:solidFill>
                <a:latin typeface="Arial" panose="020B0604020202020204" pitchFamily="34" charset="0"/>
                <a:cs typeface="Arial" panose="020B0604020202020204" pitchFamily="34" charset="0"/>
              </a:rPr>
              <a:t>works to advance civil rights and ensure equality of opportunity, self-determination, and independence for people with disabilities. Our advocacy spans many areas, including housing, transportation, education, community integration, and equal access to programs and services in New York City.</a:t>
            </a:r>
          </a:p>
          <a:p>
            <a:pPr algn="just">
              <a:buClr>
                <a:schemeClr val="bg2"/>
              </a:buClr>
            </a:pPr>
            <a:endParaRPr lang="en-US" altLang="en-US" sz="1600">
              <a:solidFill>
                <a:srgbClr val="8C2233"/>
              </a:solidFill>
              <a:latin typeface="Arial" panose="020B0604020202020204" pitchFamily="34" charset="0"/>
              <a:cs typeface="Arial" panose="020B0604020202020204" pitchFamily="34" charset="0"/>
            </a:endParaRPr>
          </a:p>
          <a:p>
            <a:pPr marL="285750" indent="-285750" algn="just">
              <a:buClr>
                <a:schemeClr val="bg2"/>
              </a:buClr>
              <a:buFont typeface="Wingdings" panose="05000000000000000000" pitchFamily="2" charset="2"/>
              <a:buChar char="v"/>
            </a:pPr>
            <a:r>
              <a:rPr lang="en-US" altLang="en-US" sz="1600" b="1">
                <a:solidFill>
                  <a:srgbClr val="8C2233"/>
                </a:solidFill>
                <a:latin typeface="Arial" panose="020B0604020202020204" pitchFamily="34" charset="0"/>
                <a:cs typeface="Arial" panose="020B0604020202020204" pitchFamily="34" charset="0"/>
              </a:rPr>
              <a:t>The Environmental Justice Program</a:t>
            </a:r>
            <a:r>
              <a:rPr lang="en-US" altLang="en-US" sz="1600">
                <a:solidFill>
                  <a:srgbClr val="8C2233"/>
                </a:solidFill>
                <a:latin typeface="Arial" panose="020B0604020202020204" pitchFamily="34" charset="0"/>
                <a:cs typeface="Arial" panose="020B0604020202020204" pitchFamily="34" charset="0"/>
              </a:rPr>
              <a:t> </a:t>
            </a:r>
            <a:r>
              <a:rPr lang="en-US" altLang="en-US" sz="1600">
                <a:solidFill>
                  <a:schemeClr val="accent4"/>
                </a:solidFill>
                <a:latin typeface="Arial" panose="020B0604020202020204" pitchFamily="34" charset="0"/>
                <a:cs typeface="Arial" panose="020B0604020202020204" pitchFamily="34" charset="0"/>
              </a:rPr>
              <a:t>provides organizing and legal assistance to low-income neighborhoods and communities of color that bear an unfair burden of environmental threats.</a:t>
            </a:r>
          </a:p>
          <a:p>
            <a:pPr algn="just">
              <a:buClr>
                <a:schemeClr val="bg2"/>
              </a:buClr>
            </a:pPr>
            <a:endParaRPr lang="en-US" altLang="en-US" sz="1600">
              <a:solidFill>
                <a:schemeClr val="tx2"/>
              </a:solidFill>
              <a:latin typeface="Arial" panose="020B0604020202020204" pitchFamily="34" charset="0"/>
              <a:cs typeface="Arial" panose="020B0604020202020204" pitchFamily="34" charset="0"/>
            </a:endParaRPr>
          </a:p>
          <a:p>
            <a:pPr marL="285750" indent="-285750" algn="just">
              <a:buClr>
                <a:schemeClr val="bg2"/>
              </a:buClr>
              <a:buFont typeface="Wingdings" panose="05000000000000000000" pitchFamily="2" charset="2"/>
              <a:buChar char="v"/>
            </a:pPr>
            <a:r>
              <a:rPr lang="en-US" altLang="en-US" sz="1600" b="1">
                <a:solidFill>
                  <a:srgbClr val="8C2233"/>
                </a:solidFill>
                <a:latin typeface="Arial" panose="020B0604020202020204" pitchFamily="34" charset="0"/>
                <a:cs typeface="Arial" panose="020B0604020202020204" pitchFamily="34" charset="0"/>
              </a:rPr>
              <a:t>The Health Justice Program</a:t>
            </a:r>
            <a:r>
              <a:rPr lang="en-US" altLang="en-US" sz="1600">
                <a:solidFill>
                  <a:srgbClr val="8C2233"/>
                </a:solidFill>
                <a:latin typeface="Arial" panose="020B0604020202020204" pitchFamily="34" charset="0"/>
                <a:cs typeface="Arial" panose="020B0604020202020204" pitchFamily="34" charset="0"/>
              </a:rPr>
              <a:t> </a:t>
            </a:r>
            <a:r>
              <a:rPr lang="en-US" altLang="en-US" sz="1600">
                <a:solidFill>
                  <a:schemeClr val="accent4"/>
                </a:solidFill>
                <a:latin typeface="Arial" panose="020B0604020202020204" pitchFamily="34" charset="0"/>
                <a:cs typeface="Arial" panose="020B0604020202020204" pitchFamily="34" charset="0"/>
              </a:rPr>
              <a:t>works to achieve equal access to health care in low-income communities of color and immigrant communities in New York City.</a:t>
            </a:r>
          </a:p>
          <a:p>
            <a:pPr algn="just">
              <a:buClr>
                <a:schemeClr val="bg2"/>
              </a:buClr>
            </a:pPr>
            <a:endParaRPr lang="en-US" altLang="en-US" sz="1600">
              <a:solidFill>
                <a:schemeClr val="bg2"/>
              </a:solidFill>
              <a:latin typeface="Arial" panose="020B0604020202020204" pitchFamily="34" charset="0"/>
              <a:cs typeface="Arial" panose="020B0604020202020204" pitchFamily="34" charset="0"/>
            </a:endParaRPr>
          </a:p>
          <a:p>
            <a:pPr marL="285750" indent="-285750" algn="just">
              <a:buClr>
                <a:schemeClr val="bg2"/>
              </a:buClr>
              <a:buFont typeface="Wingdings" panose="05000000000000000000" pitchFamily="2" charset="2"/>
              <a:buChar char="v"/>
            </a:pPr>
            <a:r>
              <a:rPr lang="en-US" altLang="en-US" sz="1600" b="1">
                <a:solidFill>
                  <a:srgbClr val="8C2233"/>
                </a:solidFill>
                <a:latin typeface="Arial"/>
                <a:cs typeface="Arial"/>
              </a:rPr>
              <a:t>The Pro Bono Clearinghouse </a:t>
            </a:r>
            <a:r>
              <a:rPr lang="en-US" altLang="en-US" sz="1600">
                <a:solidFill>
                  <a:schemeClr val="accent4"/>
                </a:solidFill>
                <a:latin typeface="Arial"/>
                <a:cs typeface="Arial"/>
              </a:rPr>
              <a:t>maintains a network of over 80 law firms and corporate legal departments willing to volunteer their time to address the legal needs of New York’s under-represented communities.</a:t>
            </a:r>
          </a:p>
          <a:p>
            <a:pPr algn="just">
              <a:buNone/>
            </a:pPr>
            <a:endParaRPr lang="en-US" altLang="en-US" sz="300">
              <a:solidFill>
                <a:schemeClr val="tx2"/>
              </a:solidFill>
              <a:latin typeface="Arial" panose="020B0604020202020204" pitchFamily="34" charset="0"/>
              <a:cs typeface="Arial" panose="020B0604020202020204" pitchFamily="34" charset="0"/>
            </a:endParaRPr>
          </a:p>
          <a:p>
            <a:pPr algn="just">
              <a:buNone/>
            </a:pPr>
            <a:endParaRPr lang="en-US" altLang="en-US" sz="300">
              <a:solidFill>
                <a:schemeClr val="tx2"/>
              </a:solidFill>
              <a:latin typeface="Arial" panose="020B0604020202020204" pitchFamily="34" charset="0"/>
              <a:cs typeface="Arial" panose="020B0604020202020204" pitchFamily="34" charset="0"/>
            </a:endParaRPr>
          </a:p>
          <a:p>
            <a:pPr algn="just">
              <a:buNone/>
            </a:pPr>
            <a:endParaRPr lang="en-US" altLang="en-US" sz="300">
              <a:solidFill>
                <a:schemeClr val="tx2"/>
              </a:solidFill>
              <a:latin typeface="Arial" panose="020B0604020202020204" pitchFamily="34" charset="0"/>
              <a:cs typeface="Arial" panose="020B0604020202020204" pitchFamily="34" charset="0"/>
            </a:endParaRPr>
          </a:p>
          <a:p>
            <a:pPr algn="just">
              <a:buNone/>
            </a:pPr>
            <a:endParaRPr lang="en-US" altLang="en-US" sz="300">
              <a:solidFill>
                <a:schemeClr val="tx2"/>
              </a:solidFill>
              <a:latin typeface="Arial" panose="020B0604020202020204" pitchFamily="34" charset="0"/>
              <a:cs typeface="Arial" panose="020B0604020202020204" pitchFamily="34" charset="0"/>
            </a:endParaRPr>
          </a:p>
          <a:p>
            <a:pPr algn="just">
              <a:buFontTx/>
              <a:buNone/>
            </a:pPr>
            <a:endParaRPr lang="en-US" altLang="en-US" sz="300">
              <a:solidFill>
                <a:schemeClr val="tx2"/>
              </a:solidFill>
              <a:latin typeface="Arial" panose="020B0604020202020204" pitchFamily="34" charset="0"/>
              <a:cs typeface="Arial" panose="020B0604020202020204" pitchFamily="34" charset="0"/>
            </a:endParaRPr>
          </a:p>
          <a:p>
            <a:pPr algn="just">
              <a:spcBef>
                <a:spcPct val="50000"/>
              </a:spcBef>
              <a:buClr>
                <a:srgbClr val="F4001D"/>
              </a:buClr>
              <a:buSzPct val="85000"/>
              <a:buFont typeface="Wingdings" pitchFamily="2" charset="2"/>
              <a:buNone/>
              <a:defRPr/>
            </a:pPr>
            <a:r>
              <a:rPr lang="en-US" sz="400">
                <a:solidFill>
                  <a:schemeClr val="tx2"/>
                </a:solidFill>
                <a:latin typeface="Arial"/>
                <a:cs typeface="Arial"/>
              </a:rPr>
              <a:t>.</a:t>
            </a:r>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274283"/>
            <a:ext cx="1016170" cy="494888"/>
          </a:xfrm>
          <a:prstGeom prst="rect">
            <a:avLst/>
          </a:prstGeom>
        </p:spPr>
      </p:pic>
      <p:sp>
        <p:nvSpPr>
          <p:cNvPr id="3" name="Slide Number Placeholder 2">
            <a:extLst>
              <a:ext uri="{FF2B5EF4-FFF2-40B4-BE49-F238E27FC236}">
                <a16:creationId xmlns:a16="http://schemas.microsoft.com/office/drawing/2014/main" id="{190A9320-BA95-9F62-3B58-784E5E8A27BB}"/>
              </a:ext>
            </a:extLst>
          </p:cNvPr>
          <p:cNvSpPr>
            <a:spLocks noGrp="1"/>
          </p:cNvSpPr>
          <p:nvPr>
            <p:ph type="sldNum" sz="quarter" idx="12"/>
          </p:nvPr>
        </p:nvSpPr>
        <p:spPr/>
        <p:txBody>
          <a:bodyPr/>
          <a:lstStyle/>
          <a:p>
            <a:fld id="{03F4D567-B7B4-473A-A858-9C3859BA076C}" type="slidenum">
              <a:rPr lang="en-US" smtClean="0"/>
              <a:t>4</a:t>
            </a:fld>
            <a:endParaRPr lang="en-US"/>
          </a:p>
        </p:txBody>
      </p:sp>
    </p:spTree>
    <p:extLst>
      <p:ext uri="{BB962C8B-B14F-4D97-AF65-F5344CB8AC3E}">
        <p14:creationId xmlns:p14="http://schemas.microsoft.com/office/powerpoint/2010/main" val="362730855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00" name="Rectangle 3379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802" name="Rectangle 3380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3806" name="Freeform: Shape 3380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2770" name="Title 1">
            <a:extLst>
              <a:ext uri="{FF2B5EF4-FFF2-40B4-BE49-F238E27FC236}">
                <a16:creationId xmlns:a16="http://schemas.microsoft.com/office/drawing/2014/main" id="{B1BC4877-2B40-F6F1-51B9-9B5AC08149CD}"/>
              </a:ext>
            </a:extLst>
          </p:cNvPr>
          <p:cNvSpPr>
            <a:spLocks noGrp="1" noChangeArrowheads="1"/>
          </p:cNvSpPr>
          <p:nvPr>
            <p:ph type="title"/>
          </p:nvPr>
        </p:nvSpPr>
        <p:spPr>
          <a:xfrm>
            <a:off x="-313" y="389106"/>
            <a:ext cx="9143999" cy="1325394"/>
          </a:xfrm>
        </p:spPr>
        <p:txBody>
          <a:bodyPr anchor="ctr">
            <a:normAutofit/>
          </a:bodyPr>
          <a:lstStyle/>
          <a:p>
            <a:pPr algn="ctr"/>
            <a:r>
              <a:rPr lang="en-US" altLang="en-US" sz="3800" b="1">
                <a:solidFill>
                  <a:srgbClr val="FFFFFF"/>
                </a:solidFill>
                <a:latin typeface="Arial headings"/>
              </a:rPr>
              <a:t>List of NYLPI Fact Sheets</a:t>
            </a:r>
          </a:p>
        </p:txBody>
      </p:sp>
      <p:sp>
        <p:nvSpPr>
          <p:cNvPr id="33795" name="Content Placeholder 2">
            <a:extLst>
              <a:ext uri="{FF2B5EF4-FFF2-40B4-BE49-F238E27FC236}">
                <a16:creationId xmlns:a16="http://schemas.microsoft.com/office/drawing/2014/main" id="{E039F4E8-80CE-2DC7-345A-D171E80A56F5}"/>
              </a:ext>
            </a:extLst>
          </p:cNvPr>
          <p:cNvSpPr>
            <a:spLocks noGrp="1" noChangeArrowheads="1"/>
          </p:cNvSpPr>
          <p:nvPr>
            <p:ph idx="1"/>
          </p:nvPr>
        </p:nvSpPr>
        <p:spPr>
          <a:xfrm>
            <a:off x="456886" y="2438075"/>
            <a:ext cx="8229600" cy="3696349"/>
          </a:xfrm>
        </p:spPr>
        <p:txBody>
          <a:bodyPr vert="horz" lIns="91440" tIns="45720" rIns="91440" bIns="45720" numCol="2" rtlCol="0" anchor="t">
            <a:normAutofit lnSpcReduction="10000"/>
          </a:bodyPr>
          <a:lstStyle/>
          <a:p>
            <a:pPr marL="342900" lvl="0" indent="-342900" algn="just" fontAlgn="auto">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2">
                  <a:extLst>
                    <a:ext uri="{A12FA001-AC4F-418D-AE19-62706E023703}">
                      <ahyp:hlinkClr xmlns:ahyp="http://schemas.microsoft.com/office/drawing/2018/hyperlinkcolor" val="tx"/>
                    </a:ext>
                  </a:extLst>
                </a:hlinkClick>
              </a:rPr>
              <a:t>Least Restrictive Environment (LRE)</a:t>
            </a:r>
            <a:endParaRPr lang="en-US" sz="1400" b="1">
              <a:solidFill>
                <a:srgbClr val="007582"/>
              </a:solidFill>
              <a:latin typeface="Arial"/>
              <a:cs typeface="Arial"/>
            </a:endParaRPr>
          </a:p>
          <a:p>
            <a:pPr marL="342900" lvl="0" indent="-342900" algn="just" fontAlgn="auto">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3">
                  <a:extLst>
                    <a:ext uri="{A12FA001-AC4F-418D-AE19-62706E023703}">
                      <ahyp:hlinkClr xmlns:ahyp="http://schemas.microsoft.com/office/drawing/2018/hyperlinkcolor" val="tx"/>
                    </a:ext>
                  </a:extLst>
                </a:hlinkClick>
              </a:rPr>
              <a:t>Mediation</a:t>
            </a:r>
            <a:endParaRPr lang="en-US" sz="1400" b="1">
              <a:solidFill>
                <a:srgbClr val="007582"/>
              </a:solidFill>
              <a:latin typeface="Arial"/>
              <a:cs typeface="Arial"/>
            </a:endParaRPr>
          </a:p>
          <a:p>
            <a:pPr marL="342900" lvl="0" indent="-342900" algn="just" fontAlgn="auto">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4">
                  <a:extLst>
                    <a:ext uri="{A12FA001-AC4F-418D-AE19-62706E023703}">
                      <ahyp:hlinkClr xmlns:ahyp="http://schemas.microsoft.com/office/drawing/2018/hyperlinkcolor" val="tx"/>
                    </a:ext>
                  </a:extLst>
                </a:hlinkClick>
              </a:rPr>
              <a:t>Obtaining Assistive Technology (AT)</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5">
                  <a:extLst>
                    <a:ext uri="{A12FA001-AC4F-418D-AE19-62706E023703}">
                      <ahyp:hlinkClr xmlns:ahyp="http://schemas.microsoft.com/office/drawing/2018/hyperlinkcolor" val="tx"/>
                    </a:ext>
                  </a:extLst>
                </a:hlinkClick>
              </a:rPr>
              <a:t>Pendency</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6">
                  <a:extLst>
                    <a:ext uri="{A12FA001-AC4F-418D-AE19-62706E023703}">
                      <ahyp:hlinkClr xmlns:ahyp="http://schemas.microsoft.com/office/drawing/2018/hyperlinkcolor" val="tx"/>
                    </a:ext>
                  </a:extLst>
                </a:hlinkClick>
              </a:rPr>
              <a:t>Private School Placement </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7">
                  <a:extLst>
                    <a:ext uri="{A12FA001-AC4F-418D-AE19-62706E023703}">
                      <ahyp:hlinkClr xmlns:ahyp="http://schemas.microsoft.com/office/drawing/2018/hyperlinkcolor" val="tx"/>
                    </a:ext>
                  </a:extLst>
                </a:hlinkClick>
              </a:rPr>
              <a:t>School Visit Checklist</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8">
                  <a:extLst>
                    <a:ext uri="{A12FA001-AC4F-418D-AE19-62706E023703}">
                      <ahyp:hlinkClr xmlns:ahyp="http://schemas.microsoft.com/office/drawing/2018/hyperlinkcolor" val="tx"/>
                    </a:ext>
                  </a:extLst>
                </a:hlinkClick>
              </a:rPr>
              <a:t>Section 504 Accommodation Plans</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9">
                  <a:extLst>
                    <a:ext uri="{A12FA001-AC4F-418D-AE19-62706E023703}">
                      <ahyp:hlinkClr xmlns:ahyp="http://schemas.microsoft.com/office/drawing/2018/hyperlinkcolor" val="tx"/>
                    </a:ext>
                  </a:extLst>
                </a:hlinkClick>
              </a:rPr>
              <a:t>Impartial Hearings</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10">
                  <a:extLst>
                    <a:ext uri="{A12FA001-AC4F-418D-AE19-62706E023703}">
                      <ahyp:hlinkClr xmlns:ahyp="http://schemas.microsoft.com/office/drawing/2018/hyperlinkcolor" val="tx"/>
                    </a:ext>
                  </a:extLst>
                </a:hlinkClick>
              </a:rPr>
              <a:t>Special Education Supports for Children with Emotional or Behavioral Needs</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11">
                  <a:extLst>
                    <a:ext uri="{A12FA001-AC4F-418D-AE19-62706E023703}">
                      <ahyp:hlinkClr xmlns:ahyp="http://schemas.microsoft.com/office/drawing/2018/hyperlinkcolor" val="tx"/>
                    </a:ext>
                  </a:extLst>
                </a:hlinkClick>
              </a:rPr>
              <a:t>Transition Process (life after school)</a:t>
            </a:r>
            <a:endParaRPr lang="en-US" sz="1400" b="1">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u="sng">
                <a:solidFill>
                  <a:srgbClr val="007582"/>
                </a:solidFill>
                <a:latin typeface="Arial"/>
                <a:cs typeface="Arial"/>
                <a:hlinkClick r:id="rId12">
                  <a:extLst>
                    <a:ext uri="{A12FA001-AC4F-418D-AE19-62706E023703}">
                      <ahyp:hlinkClr xmlns:ahyp="http://schemas.microsoft.com/office/drawing/2018/hyperlinkcolor" val="tx"/>
                    </a:ext>
                  </a:extLst>
                </a:hlinkClick>
              </a:rPr>
              <a:t>Parents’ Rights to Language Services</a:t>
            </a:r>
            <a:endParaRPr lang="en-US" sz="1400" b="1" u="sng">
              <a:solidFill>
                <a:srgbClr val="007582"/>
              </a:solidFill>
              <a:latin typeface="Arial"/>
              <a:cs typeface="Arial"/>
            </a:endParaRPr>
          </a:p>
          <a:p>
            <a:pPr marL="342900" indent="-342900" algn="just">
              <a:lnSpc>
                <a:spcPct val="110000"/>
              </a:lnSpc>
              <a:buClr>
                <a:schemeClr val="bg2"/>
              </a:buClr>
              <a:buFont typeface="Wingdings" panose="05000000000000000000" pitchFamily="2" charset="2"/>
              <a:buChar char="v"/>
              <a:defRPr/>
            </a:pPr>
            <a:r>
              <a:rPr lang="en-US" sz="1400" b="1" u="sng">
                <a:solidFill>
                  <a:srgbClr val="007582"/>
                </a:solidFill>
                <a:latin typeface="Arial"/>
                <a:cs typeface="Arial"/>
                <a:hlinkClick r:id="rId13">
                  <a:extLst>
                    <a:ext uri="{A12FA001-AC4F-418D-AE19-62706E023703}">
                      <ahyp:hlinkClr xmlns:ahyp="http://schemas.microsoft.com/office/drawing/2018/hyperlinkcolor" val="tx"/>
                    </a:ext>
                  </a:extLst>
                </a:hlinkClick>
              </a:rPr>
              <a:t>Child Find</a:t>
            </a:r>
            <a:endParaRPr lang="en-US" sz="1400" b="1" u="sng">
              <a:solidFill>
                <a:srgbClr val="007582"/>
              </a:solidFill>
              <a:latin typeface="Arial"/>
              <a:cs typeface="Arial"/>
            </a:endParaRPr>
          </a:p>
          <a:p>
            <a:pPr marL="342900" lvl="0" indent="-342900" algn="just" fontAlgn="auto">
              <a:lnSpc>
                <a:spcPct val="110000"/>
              </a:lnSpc>
              <a:buClr>
                <a:schemeClr val="bg2"/>
              </a:buClr>
              <a:buFont typeface="Wingdings" panose="05000000000000000000" pitchFamily="2" charset="2"/>
              <a:buChar char="v"/>
              <a:defRPr/>
            </a:pPr>
            <a:r>
              <a:rPr lang="en-US" sz="1400" b="1">
                <a:solidFill>
                  <a:srgbClr val="007582"/>
                </a:solidFill>
                <a:latin typeface="Arial"/>
                <a:cs typeface="Arial"/>
                <a:hlinkClick r:id="rId14">
                  <a:extLst>
                    <a:ext uri="{A12FA001-AC4F-418D-AE19-62706E023703}">
                      <ahyp:hlinkClr xmlns:ahyp="http://schemas.microsoft.com/office/drawing/2018/hyperlinkcolor" val="tx"/>
                    </a:ext>
                  </a:extLst>
                </a:hlinkClick>
              </a:rPr>
              <a:t>How To Report Verbal or Physical Abuse by DOE Staff                                            </a:t>
            </a:r>
            <a:endParaRPr lang="en-US" sz="1400" b="1">
              <a:solidFill>
                <a:srgbClr val="007582"/>
              </a:solidFill>
              <a:latin typeface="Arial"/>
              <a:cs typeface="Arial"/>
            </a:endParaRPr>
          </a:p>
          <a:p>
            <a:pPr marL="342900" lvl="0" indent="-342900" algn="just" fontAlgn="auto">
              <a:lnSpc>
                <a:spcPct val="110000"/>
              </a:lnSpc>
              <a:buClr>
                <a:schemeClr val="bg2"/>
              </a:buClr>
              <a:buFont typeface="Wingdings" panose="05000000000000000000" pitchFamily="2" charset="2"/>
              <a:buChar char="v"/>
              <a:defRPr/>
            </a:pPr>
            <a:r>
              <a:rPr lang="en-US" sz="1400" b="1" u="sng">
                <a:solidFill>
                  <a:srgbClr val="007582"/>
                </a:solidFill>
                <a:latin typeface="Arial"/>
                <a:cs typeface="Arial"/>
                <a:hlinkClick r:id="rId15">
                  <a:extLst>
                    <a:ext uri="{A12FA001-AC4F-418D-AE19-62706E023703}">
                      <ahyp:hlinkClr xmlns:ahyp="http://schemas.microsoft.com/office/drawing/2018/hyperlinkcolor" val="tx"/>
                    </a:ext>
                  </a:extLst>
                </a:hlinkClick>
              </a:rPr>
              <a:t>Students’ Rights in Charter Schools</a:t>
            </a:r>
            <a:endParaRPr lang="en-US" sz="1400" b="1" u="sng">
              <a:solidFill>
                <a:srgbClr val="007582"/>
              </a:solidFill>
              <a:latin typeface="Arial"/>
              <a:cs typeface="Arial"/>
            </a:endParaRPr>
          </a:p>
          <a:p>
            <a:pPr marL="342900" lvl="0" indent="-342900" algn="just" fontAlgn="auto">
              <a:lnSpc>
                <a:spcPct val="110000"/>
              </a:lnSpc>
              <a:buClr>
                <a:schemeClr val="bg2"/>
              </a:buClr>
              <a:buFont typeface="Wingdings" panose="05000000000000000000" pitchFamily="2" charset="2"/>
              <a:buChar char="v"/>
              <a:defRPr/>
            </a:pPr>
            <a:r>
              <a:rPr lang="en-US" sz="1400" b="1" u="sng">
                <a:solidFill>
                  <a:srgbClr val="007582"/>
                </a:solidFill>
                <a:latin typeface="Arial"/>
                <a:cs typeface="Arial"/>
                <a:hlinkClick r:id="rId16">
                  <a:extLst>
                    <a:ext uri="{A12FA001-AC4F-418D-AE19-62706E023703}">
                      <ahyp:hlinkClr xmlns:ahyp="http://schemas.microsoft.com/office/drawing/2018/hyperlinkcolor" val="tx"/>
                    </a:ext>
                  </a:extLst>
                </a:hlinkClick>
              </a:rPr>
              <a:t>Section 504 in Charter Schools</a:t>
            </a:r>
            <a:endParaRPr lang="en-US" sz="1400" b="1" u="sng">
              <a:solidFill>
                <a:srgbClr val="007582"/>
              </a:solidFill>
              <a:latin typeface="Arial"/>
              <a:cs typeface="Arial"/>
            </a:endParaRPr>
          </a:p>
          <a:p>
            <a:pPr marL="342900" lvl="0" indent="-342900" algn="just" fontAlgn="auto">
              <a:lnSpc>
                <a:spcPct val="110000"/>
              </a:lnSpc>
              <a:buClr>
                <a:schemeClr val="bg2"/>
              </a:buClr>
              <a:buFont typeface="Wingdings" panose="05000000000000000000" pitchFamily="2" charset="2"/>
              <a:buChar char="v"/>
              <a:defRPr/>
            </a:pPr>
            <a:r>
              <a:rPr lang="en-US" sz="1400" b="1" u="sng">
                <a:solidFill>
                  <a:srgbClr val="007582"/>
                </a:solidFill>
                <a:latin typeface="Arial"/>
                <a:cs typeface="Arial"/>
                <a:hlinkClick r:id="rId17">
                  <a:extLst>
                    <a:ext uri="{A12FA001-AC4F-418D-AE19-62706E023703}">
                      <ahyp:hlinkClr xmlns:ahyp="http://schemas.microsoft.com/office/drawing/2018/hyperlinkcolor" val="tx"/>
                    </a:ext>
                  </a:extLst>
                </a:hlinkClick>
              </a:rPr>
              <a:t>Questions to Ask in Charter Schools</a:t>
            </a:r>
            <a:endParaRPr lang="en-US" sz="1400" b="1" u="sng">
              <a:solidFill>
                <a:srgbClr val="007582"/>
              </a:solidFill>
              <a:latin typeface="Arial"/>
              <a:cs typeface="Arial"/>
            </a:endParaRPr>
          </a:p>
          <a:p>
            <a:pPr marL="342900" lvl="0" indent="-342900" algn="just" fontAlgn="auto">
              <a:lnSpc>
                <a:spcPct val="110000"/>
              </a:lnSpc>
              <a:buClr>
                <a:schemeClr val="bg2"/>
              </a:buClr>
              <a:buFont typeface="Wingdings" panose="05000000000000000000" pitchFamily="2" charset="2"/>
              <a:buChar char="v"/>
              <a:defRPr/>
            </a:pPr>
            <a:r>
              <a:rPr lang="en-US" sz="1400" b="1" u="sng">
                <a:solidFill>
                  <a:srgbClr val="007582"/>
                </a:solidFill>
                <a:latin typeface="Arial"/>
                <a:cs typeface="Arial"/>
                <a:hlinkClick r:id="rId18">
                  <a:extLst>
                    <a:ext uri="{A12FA001-AC4F-418D-AE19-62706E023703}">
                      <ahyp:hlinkClr xmlns:ahyp="http://schemas.microsoft.com/office/drawing/2018/hyperlinkcolor" val="tx"/>
                    </a:ext>
                  </a:extLst>
                </a:hlinkClick>
              </a:rPr>
              <a:t>OPWDD Services</a:t>
            </a:r>
            <a:r>
              <a:rPr lang="en-US" sz="1400" b="1" u="sng">
                <a:solidFill>
                  <a:srgbClr val="007582"/>
                </a:solidFill>
                <a:highlight>
                  <a:srgbClr val="FF00FF"/>
                </a:highlight>
                <a:latin typeface="Arial"/>
                <a:cs typeface="Arial"/>
              </a:rPr>
              <a:t> </a:t>
            </a:r>
          </a:p>
          <a:p>
            <a:pPr marL="342900" lvl="0" indent="-342900" algn="just" fontAlgn="auto">
              <a:lnSpc>
                <a:spcPct val="110000"/>
              </a:lnSpc>
              <a:buClr>
                <a:schemeClr val="bg2"/>
              </a:buClr>
              <a:buFont typeface="Wingdings" panose="05000000000000000000" pitchFamily="2" charset="2"/>
              <a:buChar char="v"/>
              <a:defRPr/>
            </a:pPr>
            <a:endParaRPr lang="en-US" sz="1400" b="1" u="sng">
              <a:solidFill>
                <a:srgbClr val="007582"/>
              </a:solidFill>
              <a:highlight>
                <a:srgbClr val="FF00FF"/>
              </a:highlight>
              <a:latin typeface="Arial"/>
              <a:cs typeface="Arial"/>
            </a:endParaRPr>
          </a:p>
          <a:p>
            <a:pPr marL="0" lvl="0" indent="0" algn="just" fontAlgn="auto">
              <a:lnSpc>
                <a:spcPct val="110000"/>
              </a:lnSpc>
              <a:buClr>
                <a:schemeClr val="bg2"/>
              </a:buClr>
              <a:buNone/>
              <a:defRPr/>
            </a:pPr>
            <a:endParaRPr lang="en-US" sz="1400" b="1" u="sng">
              <a:solidFill>
                <a:srgbClr val="007582"/>
              </a:solidFill>
              <a:latin typeface="Arial"/>
              <a:cs typeface="Arial"/>
            </a:endParaRPr>
          </a:p>
        </p:txBody>
      </p:sp>
      <p:pic>
        <p:nvPicPr>
          <p:cNvPr id="2" name="Picture 1" descr="Text&#10;&#10;Description automatically generated with medium confidence">
            <a:extLst>
              <a:ext uri="{FF2B5EF4-FFF2-40B4-BE49-F238E27FC236}">
                <a16:creationId xmlns:a16="http://schemas.microsoft.com/office/drawing/2014/main" id="{45B6FF3B-7944-8258-C3DE-FF39FCBFB50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3" name="Slide Number Placeholder 2">
            <a:extLst>
              <a:ext uri="{FF2B5EF4-FFF2-40B4-BE49-F238E27FC236}">
                <a16:creationId xmlns:a16="http://schemas.microsoft.com/office/drawing/2014/main" id="{80E77361-D1C3-2CEF-BF66-48A0C64E9EE9}"/>
              </a:ext>
            </a:extLst>
          </p:cNvPr>
          <p:cNvSpPr>
            <a:spLocks noGrp="1"/>
          </p:cNvSpPr>
          <p:nvPr>
            <p:ph type="sldNum" sz="quarter" idx="12"/>
          </p:nvPr>
        </p:nvSpPr>
        <p:spPr/>
        <p:txBody>
          <a:bodyPr/>
          <a:lstStyle/>
          <a:p>
            <a:fld id="{03F4D567-B7B4-473A-A858-9C3859BA076C}" type="slidenum">
              <a:rPr lang="en-US" smtClean="0"/>
              <a:t>40</a:t>
            </a:fld>
            <a:endParaRPr lang="en-US"/>
          </a:p>
        </p:txBody>
      </p:sp>
    </p:spTree>
    <p:extLst>
      <p:ext uri="{BB962C8B-B14F-4D97-AF65-F5344CB8AC3E}">
        <p14:creationId xmlns:p14="http://schemas.microsoft.com/office/powerpoint/2010/main" val="1579042808"/>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AAD96B76-EA96-2D8E-43FA-D9B739FAB9C7}"/>
              </a:ext>
            </a:extLst>
          </p:cNvPr>
          <p:cNvSpPr>
            <a:spLocks noGrp="1"/>
          </p:cNvSpPr>
          <p:nvPr>
            <p:ph idx="1"/>
          </p:nvPr>
        </p:nvSpPr>
        <p:spPr>
          <a:xfrm>
            <a:off x="408373" y="2399814"/>
            <a:ext cx="8327254" cy="3602342"/>
          </a:xfrm>
          <a:solidFill>
            <a:srgbClr val="A9A9A9"/>
          </a:solidFill>
          <a:ln>
            <a:solidFill>
              <a:srgbClr val="007582"/>
            </a:solidFill>
          </a:ln>
        </p:spPr>
        <p:txBody>
          <a:bodyPr vert="horz" lIns="91440" tIns="45720" rIns="91440" bIns="45720" rtlCol="0" anchor="t">
            <a:noAutofit/>
          </a:bodyPr>
          <a:lstStyle/>
          <a:p>
            <a:pPr marL="342900" indent="-342900" algn="just">
              <a:buFont typeface="Wingdings" panose="05000000000000000000" pitchFamily="2" charset="2"/>
              <a:buChar char="v"/>
            </a:pPr>
            <a:r>
              <a:rPr lang="en-US" sz="1400" b="1">
                <a:solidFill>
                  <a:schemeClr val="accent4"/>
                </a:solidFill>
                <a:latin typeface="Arial"/>
                <a:cs typeface="Arial"/>
              </a:rPr>
              <a:t>Keep a notebook or notes on your phone</a:t>
            </a:r>
          </a:p>
          <a:p>
            <a:pPr marL="742958" lvl="2" indent="-342900" algn="just">
              <a:buFont typeface="Wingdings" panose="05000000000000000000" pitchFamily="2" charset="2"/>
              <a:buChar char="v"/>
            </a:pPr>
            <a:r>
              <a:rPr lang="en-US" sz="1400">
                <a:solidFill>
                  <a:schemeClr val="accent4"/>
                </a:solidFill>
                <a:latin typeface="Arial"/>
                <a:cs typeface="Arial"/>
              </a:rPr>
              <a:t>Record all phone conversations and in-person conferences and meetings</a:t>
            </a:r>
          </a:p>
          <a:p>
            <a:pPr marL="742958" lvl="2" indent="-342900" algn="just">
              <a:buFont typeface="Wingdings" panose="05000000000000000000" pitchFamily="2" charset="2"/>
              <a:buChar char="v"/>
            </a:pPr>
            <a:r>
              <a:rPr lang="en-US" sz="1400">
                <a:solidFill>
                  <a:schemeClr val="accent4"/>
                </a:solidFill>
                <a:latin typeface="Arial"/>
                <a:cs typeface="Arial"/>
              </a:rPr>
              <a:t>Keep all the papers you received from the DOE, including emails, letters and envelopes</a:t>
            </a:r>
          </a:p>
          <a:p>
            <a:pPr marL="742958" lvl="2" indent="-342900" algn="just">
              <a:buFont typeface="Wingdings" panose="05000000000000000000" pitchFamily="2" charset="2"/>
              <a:buChar char="v"/>
            </a:pPr>
            <a:r>
              <a:rPr lang="en-US" sz="1400">
                <a:solidFill>
                  <a:schemeClr val="accent4"/>
                </a:solidFill>
                <a:latin typeface="Arial"/>
                <a:cs typeface="Arial"/>
              </a:rPr>
              <a:t>If documents are not dated, note the date you received the document on the back of the document or envelope</a:t>
            </a:r>
          </a:p>
          <a:p>
            <a:pPr marL="342900" indent="-342900" algn="just">
              <a:buFont typeface="Wingdings" panose="05000000000000000000" pitchFamily="2" charset="2"/>
              <a:buChar char="v"/>
            </a:pPr>
            <a:r>
              <a:rPr lang="en-US" sz="1400" b="1">
                <a:solidFill>
                  <a:schemeClr val="accent4"/>
                </a:solidFill>
                <a:latin typeface="Arial"/>
                <a:cs typeface="Arial"/>
              </a:rPr>
              <a:t>Always:</a:t>
            </a:r>
          </a:p>
          <a:p>
            <a:pPr marL="742958" lvl="2" indent="-342900" algn="just">
              <a:buFont typeface="Wingdings" panose="05000000000000000000" pitchFamily="2" charset="2"/>
              <a:buChar char="v"/>
            </a:pPr>
            <a:r>
              <a:rPr lang="en-US" sz="1400">
                <a:solidFill>
                  <a:schemeClr val="accent4"/>
                </a:solidFill>
                <a:latin typeface="Arial"/>
                <a:cs typeface="Arial"/>
              </a:rPr>
              <a:t>Keep a copy of everything you give to the DOE</a:t>
            </a:r>
          </a:p>
          <a:p>
            <a:pPr marL="742958" lvl="2" indent="-342900" algn="just">
              <a:buFont typeface="Wingdings" panose="05000000000000000000" pitchFamily="2" charset="2"/>
              <a:buChar char="v"/>
            </a:pPr>
            <a:r>
              <a:rPr lang="en-US" sz="1400">
                <a:solidFill>
                  <a:schemeClr val="accent4"/>
                </a:solidFill>
                <a:latin typeface="Arial"/>
                <a:cs typeface="Arial"/>
              </a:rPr>
              <a:t>Take the name of the DOE person you’re dealing with</a:t>
            </a:r>
          </a:p>
          <a:p>
            <a:pPr marL="342900" lvl="3" indent="-342900" algn="just">
              <a:buFont typeface="Wingdings" panose="05000000000000000000" pitchFamily="2" charset="2"/>
              <a:buChar char="v"/>
            </a:pPr>
            <a:r>
              <a:rPr lang="en-US" b="1">
                <a:solidFill>
                  <a:schemeClr val="accent4"/>
                </a:solidFill>
                <a:latin typeface="Arial" panose="020B0604020202020204" pitchFamily="34" charset="0"/>
                <a:cs typeface="Arial" panose="020B0604020202020204" pitchFamily="34" charset="0"/>
              </a:rPr>
              <a:t>If you can, get title, office, and detailed contact information write it all down for future use</a:t>
            </a:r>
          </a:p>
          <a:p>
            <a:pPr marL="342900" indent="-342900">
              <a:lnSpc>
                <a:spcPct val="90000"/>
              </a:lnSpc>
              <a:buFont typeface="Wingdings" panose="05000000000000000000" pitchFamily="2" charset="2"/>
              <a:buChar char="v"/>
            </a:pPr>
            <a:endParaRPr lang="en-US" sz="1600">
              <a:solidFill>
                <a:schemeClr val="accent4"/>
              </a:solidFill>
              <a:latin typeface="Arial"/>
              <a:cs typeface="Arial"/>
            </a:endParaRPr>
          </a:p>
          <a:p>
            <a:pPr marL="342900" indent="-342900">
              <a:lnSpc>
                <a:spcPct val="90000"/>
              </a:lnSpc>
              <a:buFont typeface="Wingdings" panose="05000000000000000000" pitchFamily="2" charset="2"/>
              <a:buChar char="v"/>
            </a:pPr>
            <a:endParaRPr lang="en-US" sz="1600">
              <a:solidFill>
                <a:schemeClr val="accent4"/>
              </a:solidFill>
              <a:latin typeface="Arial" panose="020B0604020202020204" pitchFamily="34" charset="0"/>
              <a:cs typeface="Arial" panose="020B060402020202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3DCDDF44-C3D7-CFD1-6F48-E5EFF181F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4" name="Rectangle 2">
            <a:extLst>
              <a:ext uri="{FF2B5EF4-FFF2-40B4-BE49-F238E27FC236}">
                <a16:creationId xmlns:a16="http://schemas.microsoft.com/office/drawing/2014/main" id="{5165A351-2BE5-1968-06A8-DD9246D1CD33}"/>
              </a:ext>
            </a:extLst>
          </p:cNvPr>
          <p:cNvSpPr txBox="1">
            <a:spLocks noChangeArrowheads="1"/>
          </p:cNvSpPr>
          <p:nvPr/>
        </p:nvSpPr>
        <p:spPr>
          <a:xfrm>
            <a:off x="-313" y="330740"/>
            <a:ext cx="9130902" cy="1431327"/>
          </a:xfrm>
          <a:prstGeom prst="rect">
            <a:avLst/>
          </a:prstGeom>
        </p:spPr>
        <p:txBody>
          <a:bodyPr vert="horz" lIns="91440" tIns="45720" rIns="91440" bIns="45720" rtlCol="0" anchor="ctr">
            <a:norm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altLang="en-US" sz="3800" b="1">
                <a:solidFill>
                  <a:srgbClr val="FFFFFF"/>
                </a:solidFill>
                <a:latin typeface="Arial headings"/>
                <a:cs typeface="Times New Roman" panose="02020603050405020304" pitchFamily="18" charset="0"/>
              </a:rPr>
              <a:t>Tips </a:t>
            </a:r>
          </a:p>
        </p:txBody>
      </p:sp>
      <p:sp>
        <p:nvSpPr>
          <p:cNvPr id="7" name="Slide Number Placeholder 6">
            <a:extLst>
              <a:ext uri="{FF2B5EF4-FFF2-40B4-BE49-F238E27FC236}">
                <a16:creationId xmlns:a16="http://schemas.microsoft.com/office/drawing/2014/main" id="{CD75E823-716B-9956-0F47-67E1A35C2106}"/>
              </a:ext>
            </a:extLst>
          </p:cNvPr>
          <p:cNvSpPr>
            <a:spLocks noGrp="1"/>
          </p:cNvSpPr>
          <p:nvPr>
            <p:ph type="sldNum" sz="quarter" idx="12"/>
          </p:nvPr>
        </p:nvSpPr>
        <p:spPr/>
        <p:txBody>
          <a:bodyPr/>
          <a:lstStyle/>
          <a:p>
            <a:fld id="{03F4D567-B7B4-473A-A858-9C3859BA076C}" type="slidenum">
              <a:rPr lang="en-US" smtClean="0"/>
              <a:t>41</a:t>
            </a:fld>
            <a:endParaRPr lang="en-US"/>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62" name="Rectangle 1334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36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3314" name="Rectangle 11">
            <a:extLst>
              <a:ext uri="{FF2B5EF4-FFF2-40B4-BE49-F238E27FC236}">
                <a16:creationId xmlns:a16="http://schemas.microsoft.com/office/drawing/2014/main" id="{36D40071-44A4-5FBC-9428-7C942901AF1F}"/>
              </a:ext>
            </a:extLst>
          </p:cNvPr>
          <p:cNvSpPr>
            <a:spLocks noGrp="1" noChangeArrowheads="1"/>
          </p:cNvSpPr>
          <p:nvPr>
            <p:ph type="title"/>
          </p:nvPr>
        </p:nvSpPr>
        <p:spPr>
          <a:xfrm>
            <a:off x="1" y="397719"/>
            <a:ext cx="9143999" cy="1364348"/>
          </a:xfrm>
        </p:spPr>
        <p:txBody>
          <a:bodyPr anchor="ctr">
            <a:normAutofit/>
          </a:bodyPr>
          <a:lstStyle/>
          <a:p>
            <a:pPr algn="ctr" eaLnBrk="1" hangingPunct="1">
              <a:lnSpc>
                <a:spcPct val="90000"/>
              </a:lnSpc>
              <a:defRPr/>
            </a:pPr>
            <a:r>
              <a:rPr lang="en-US" altLang="en-US" sz="3800" b="1">
                <a:solidFill>
                  <a:srgbClr val="FFFFFF"/>
                </a:solidFill>
                <a:latin typeface="Arial headings"/>
                <a:cs typeface="Arial" panose="020B0604020202020204" pitchFamily="34" charset="0"/>
              </a:rPr>
              <a:t>Questions?</a:t>
            </a:r>
            <a:br>
              <a:rPr lang="en-US" altLang="en-US" sz="4000" b="1">
                <a:solidFill>
                  <a:srgbClr val="EBEBEB"/>
                </a:solidFill>
                <a:latin typeface="Arial headings"/>
                <a:cs typeface="Times New Roman" panose="02020603050405020304" pitchFamily="18" charset="0"/>
              </a:rPr>
            </a:br>
            <a:endParaRPr lang="en-US" altLang="en-US" sz="3000" b="1" i="1">
              <a:solidFill>
                <a:schemeClr val="accent4"/>
              </a:solidFill>
              <a:latin typeface="Arial headings"/>
              <a:cs typeface="Times New Roman" panose="02020603050405020304" pitchFamily="18" charset="0"/>
            </a:endParaRPr>
          </a:p>
        </p:txBody>
      </p:sp>
      <p:sp>
        <p:nvSpPr>
          <p:cNvPr id="13364" name="Rectangle 1334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65" name="Freeform: Shape 1334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pic>
        <p:nvPicPr>
          <p:cNvPr id="2" name="Picture 1" descr="Text&#10;&#10;Description automatically generated with medium confidence">
            <a:extLst>
              <a:ext uri="{FF2B5EF4-FFF2-40B4-BE49-F238E27FC236}">
                <a16:creationId xmlns:a16="http://schemas.microsoft.com/office/drawing/2014/main" id="{CFF6A326-45C5-9C3D-FA96-48728622B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3" name="Slide Number Placeholder 2">
            <a:extLst>
              <a:ext uri="{FF2B5EF4-FFF2-40B4-BE49-F238E27FC236}">
                <a16:creationId xmlns:a16="http://schemas.microsoft.com/office/drawing/2014/main" id="{4AA51EC8-56DE-23B3-C32B-B6650288EE42}"/>
              </a:ext>
            </a:extLst>
          </p:cNvPr>
          <p:cNvSpPr>
            <a:spLocks noGrp="1"/>
          </p:cNvSpPr>
          <p:nvPr>
            <p:ph type="sldNum" sz="quarter" idx="12"/>
          </p:nvPr>
        </p:nvSpPr>
        <p:spPr/>
        <p:txBody>
          <a:bodyPr/>
          <a:lstStyle/>
          <a:p>
            <a:fld id="{03F4D567-B7B4-473A-A858-9C3859BA076C}" type="slidenum">
              <a:rPr lang="en-US" smtClean="0"/>
              <a:t>42</a:t>
            </a:fld>
            <a:endParaRPr lang="en-US"/>
          </a:p>
        </p:txBody>
      </p:sp>
      <p:sp>
        <p:nvSpPr>
          <p:cNvPr id="6" name="Content Placeholder 5">
            <a:extLst>
              <a:ext uri="{FF2B5EF4-FFF2-40B4-BE49-F238E27FC236}">
                <a16:creationId xmlns:a16="http://schemas.microsoft.com/office/drawing/2014/main" id="{B0908E65-6324-1A95-239D-837E8B78D50F}"/>
              </a:ext>
            </a:extLst>
          </p:cNvPr>
          <p:cNvSpPr>
            <a:spLocks noGrp="1"/>
          </p:cNvSpPr>
          <p:nvPr>
            <p:ph idx="1"/>
          </p:nvPr>
        </p:nvSpPr>
        <p:spPr>
          <a:xfrm>
            <a:off x="1116705" y="2427771"/>
            <a:ext cx="6711654" cy="4195481"/>
          </a:xfrm>
        </p:spPr>
        <p:txBody>
          <a:bodyPr>
            <a:normAutofit/>
          </a:bodyPr>
          <a:lstStyle/>
          <a:p>
            <a:pPr marL="0" indent="0" algn="ctr">
              <a:buNone/>
            </a:pPr>
            <a:r>
              <a:rPr lang="en-US" sz="1500" b="1" u="sng">
                <a:solidFill>
                  <a:schemeClr val="accent4"/>
                </a:solidFill>
                <a:latin typeface="Arial" panose="020B0604020202020204" pitchFamily="34" charset="0"/>
                <a:cs typeface="Arial" panose="020B0604020202020204" pitchFamily="34" charset="0"/>
              </a:rPr>
              <a:t>Please Contact </a:t>
            </a:r>
          </a:p>
          <a:p>
            <a:pPr marL="0" indent="0" algn="ctr">
              <a:buNone/>
            </a:pPr>
            <a:r>
              <a:rPr lang="en-US" sz="1500" b="1">
                <a:solidFill>
                  <a:srgbClr val="8C2233"/>
                </a:solidFill>
                <a:latin typeface="Arial" panose="020B0604020202020204" pitchFamily="34" charset="0"/>
                <a:cs typeface="Arial" panose="020B0604020202020204" pitchFamily="34" charset="0"/>
              </a:rPr>
              <a:t>New York Lawyers for the Public Interest</a:t>
            </a:r>
          </a:p>
          <a:p>
            <a:pPr marL="0" indent="0" algn="ctr">
              <a:buNone/>
            </a:pPr>
            <a:r>
              <a:rPr lang="en-US" sz="1500" b="1">
                <a:solidFill>
                  <a:schemeClr val="accent4"/>
                </a:solidFill>
                <a:latin typeface="Arial" panose="020B0604020202020204" pitchFamily="34" charset="0"/>
                <a:cs typeface="Arial" panose="020B0604020202020204" pitchFamily="34" charset="0"/>
              </a:rPr>
              <a:t>151 West 30 Street, 11</a:t>
            </a:r>
            <a:r>
              <a:rPr lang="en-US" sz="1500" b="1" baseline="30000">
                <a:solidFill>
                  <a:schemeClr val="accent4"/>
                </a:solidFill>
                <a:latin typeface="Arial" panose="020B0604020202020204" pitchFamily="34" charset="0"/>
                <a:cs typeface="Arial" panose="020B0604020202020204" pitchFamily="34" charset="0"/>
              </a:rPr>
              <a:t>th</a:t>
            </a:r>
            <a:r>
              <a:rPr lang="en-US" sz="1500" b="1">
                <a:solidFill>
                  <a:schemeClr val="accent4"/>
                </a:solidFill>
                <a:latin typeface="Arial" panose="020B0604020202020204" pitchFamily="34" charset="0"/>
                <a:cs typeface="Arial" panose="020B0604020202020204" pitchFamily="34" charset="0"/>
              </a:rPr>
              <a:t> Floor </a:t>
            </a:r>
          </a:p>
          <a:p>
            <a:pPr marL="0" indent="0" algn="ctr">
              <a:buNone/>
            </a:pPr>
            <a:r>
              <a:rPr lang="en-US" sz="1500" b="1">
                <a:solidFill>
                  <a:schemeClr val="accent4"/>
                </a:solidFill>
                <a:latin typeface="Arial" panose="020B0604020202020204" pitchFamily="34" charset="0"/>
                <a:cs typeface="Arial" panose="020B0604020202020204" pitchFamily="34" charset="0"/>
              </a:rPr>
              <a:t>New York, New York 10001-4017</a:t>
            </a:r>
          </a:p>
          <a:p>
            <a:pPr marL="0" indent="0" algn="ctr">
              <a:buNone/>
            </a:pPr>
            <a:r>
              <a:rPr lang="en-US" sz="1500" b="1">
                <a:solidFill>
                  <a:schemeClr val="accent4"/>
                </a:solidFill>
                <a:latin typeface="Arial" panose="020B0604020202020204" pitchFamily="34" charset="0"/>
                <a:cs typeface="Arial" panose="020B0604020202020204" pitchFamily="34" charset="0"/>
              </a:rPr>
              <a:t>Tel. (212) 244-4664</a:t>
            </a:r>
          </a:p>
          <a:p>
            <a:pPr algn="ctr">
              <a:lnSpc>
                <a:spcPct val="80000"/>
              </a:lnSpc>
              <a:buFontTx/>
              <a:buNone/>
            </a:pPr>
            <a:r>
              <a:rPr lang="en-US" sz="1500" b="1">
                <a:solidFill>
                  <a:srgbClr val="00758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www.nylpi.org</a:t>
            </a:r>
            <a:endParaRPr lang="en-US" sz="1500" b="1">
              <a:solidFill>
                <a:srgbClr val="007582"/>
              </a:solidFill>
              <a:latin typeface="Arial" panose="020B0604020202020204" pitchFamily="34" charset="0"/>
              <a:cs typeface="Arial" panose="020B0604020202020204" pitchFamily="34" charset="0"/>
            </a:endParaRPr>
          </a:p>
          <a:p>
            <a:pPr algn="ctr">
              <a:lnSpc>
                <a:spcPct val="80000"/>
              </a:lnSpc>
              <a:buFontTx/>
              <a:buNone/>
            </a:pPr>
            <a:endParaRPr lang="en-US" sz="1500" b="1">
              <a:latin typeface="Arial" panose="020B0604020202020204" pitchFamily="34" charset="0"/>
              <a:cs typeface="Arial" panose="020B0604020202020204" pitchFamily="34" charset="0"/>
            </a:endParaRPr>
          </a:p>
          <a:p>
            <a:pPr algn="ctr">
              <a:lnSpc>
                <a:spcPct val="80000"/>
              </a:lnSpc>
              <a:buFontTx/>
              <a:buNone/>
            </a:pPr>
            <a:r>
              <a:rPr lang="en-US" sz="1500" b="1">
                <a:solidFill>
                  <a:srgbClr val="8C2233"/>
                </a:solidFill>
                <a:latin typeface="Arial" panose="020B0604020202020204" pitchFamily="34" charset="0"/>
                <a:cs typeface="Arial" panose="020B0604020202020204" pitchFamily="34" charset="0"/>
              </a:rPr>
              <a:t>INTAKE HOURS</a:t>
            </a:r>
          </a:p>
          <a:p>
            <a:pPr algn="ctr">
              <a:lnSpc>
                <a:spcPct val="80000"/>
              </a:lnSpc>
              <a:buNone/>
            </a:pPr>
            <a:r>
              <a:rPr lang="en-US" sz="1500" b="1">
                <a:solidFill>
                  <a:schemeClr val="accent4"/>
                </a:solidFill>
                <a:latin typeface="Arial" panose="020B0604020202020204" pitchFamily="34" charset="0"/>
                <a:cs typeface="Arial" panose="020B0604020202020204" pitchFamily="34" charset="0"/>
              </a:rPr>
              <a:t>Mondays – Fridays</a:t>
            </a:r>
          </a:p>
          <a:p>
            <a:pPr algn="ctr">
              <a:lnSpc>
                <a:spcPct val="80000"/>
              </a:lnSpc>
              <a:buNone/>
            </a:pPr>
            <a:endParaRPr lang="en-US" sz="1500" b="1">
              <a:solidFill>
                <a:schemeClr val="accent4"/>
              </a:solidFill>
              <a:latin typeface="Arial" panose="020B0604020202020204" pitchFamily="34" charset="0"/>
              <a:cs typeface="Arial" panose="020B0604020202020204" pitchFamily="34" charset="0"/>
            </a:endParaRPr>
          </a:p>
          <a:p>
            <a:pPr algn="ctr">
              <a:lnSpc>
                <a:spcPct val="80000"/>
              </a:lnSpc>
              <a:buNone/>
            </a:pPr>
            <a:r>
              <a:rPr lang="en-US" sz="1500" b="1">
                <a:solidFill>
                  <a:schemeClr val="accent4"/>
                </a:solidFill>
                <a:latin typeface="Arial" panose="020B0604020202020204" pitchFamily="34" charset="0"/>
                <a:cs typeface="Arial" panose="020B0604020202020204" pitchFamily="34" charset="0"/>
              </a:rPr>
              <a:t>Don’t have time to call? No problem - Access 24 hours </a:t>
            </a:r>
          </a:p>
          <a:p>
            <a:pPr algn="ctr">
              <a:lnSpc>
                <a:spcPct val="80000"/>
              </a:lnSpc>
              <a:buNone/>
            </a:pPr>
            <a:r>
              <a:rPr lang="en-US" sz="1500" b="1">
                <a:solidFill>
                  <a:srgbClr val="007582"/>
                </a:solidFill>
                <a:latin typeface="Arial" panose="020B0604020202020204" pitchFamily="34" charset="0"/>
                <a:ea typeface="+mn-lt"/>
                <a:cs typeface="Arial" panose="020B0604020202020204" pitchFamily="34" charset="0"/>
                <a:hlinkClick r:id="rId5">
                  <a:extLst>
                    <a:ext uri="{A12FA001-AC4F-418D-AE19-62706E023703}">
                      <ahyp:hlinkClr xmlns:ahyp="http://schemas.microsoft.com/office/drawing/2018/hyperlinkcolor" val="tx"/>
                    </a:ext>
                  </a:extLst>
                </a:hlinkClick>
              </a:rPr>
              <a:t>https://www.nylpi.org/get-help/</a:t>
            </a:r>
            <a:endParaRPr lang="en-US" sz="1500" b="1">
              <a:solidFill>
                <a:srgbClr val="007582"/>
              </a:solidFill>
              <a:latin typeface="Arial" panose="020B0604020202020204" pitchFamily="34" charset="0"/>
              <a:cs typeface="Arial" panose="020B0604020202020204" pitchFamily="34" charset="0"/>
            </a:endParaRPr>
          </a:p>
          <a:p>
            <a:pPr marL="0" indent="0">
              <a:buNone/>
            </a:pPr>
            <a:endParaRPr lang="en-US">
              <a:solidFill>
                <a:schemeClr val="accent4"/>
              </a:solidFill>
            </a:endParaRPr>
          </a:p>
        </p:txBody>
      </p:sp>
    </p:spTree>
    <p:extLst>
      <p:ext uri="{BB962C8B-B14F-4D97-AF65-F5344CB8AC3E}">
        <p14:creationId xmlns:p14="http://schemas.microsoft.com/office/powerpoint/2010/main" val="350688296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30FA840-A02C-4ABF-5CB1-474CC5347F78}"/>
              </a:ext>
            </a:extLst>
          </p:cNvPr>
          <p:cNvSpPr>
            <a:spLocks noGrp="1" noChangeArrowheads="1"/>
          </p:cNvSpPr>
          <p:nvPr>
            <p:ph type="title" idx="4294967295"/>
          </p:nvPr>
        </p:nvSpPr>
        <p:spPr>
          <a:xfrm>
            <a:off x="685800" y="1189608"/>
            <a:ext cx="7233082" cy="5065143"/>
          </a:xfrm>
        </p:spPr>
        <p:txBody>
          <a:bodyPr vert="horz" lIns="91440" tIns="45720" rIns="91440" bIns="45720" rtlCol="0" anchor="ctr">
            <a:normAutofit fontScale="90000"/>
          </a:bodyPr>
          <a:lstStyle/>
          <a:p>
            <a:pPr defTabSz="457200">
              <a:lnSpc>
                <a:spcPct val="90000"/>
              </a:lnSpc>
            </a:pPr>
            <a:br>
              <a:rPr lang="en-US" altLang="en-US" sz="4700" b="0" i="0" kern="1200">
                <a:solidFill>
                  <a:schemeClr val="bg2"/>
                </a:solidFill>
                <a:latin typeface="Arial" panose="020B0604020202020204" pitchFamily="34" charset="0"/>
                <a:cs typeface="Arial" panose="020B0604020202020204" pitchFamily="34" charset="0"/>
              </a:rPr>
            </a:br>
            <a:br>
              <a:rPr lang="en-US" altLang="en-US" sz="4700" b="0" i="0" kern="1200">
                <a:solidFill>
                  <a:schemeClr val="bg2"/>
                </a:solidFill>
                <a:latin typeface="Arial" panose="020B0604020202020204" pitchFamily="34" charset="0"/>
                <a:cs typeface="Arial" panose="020B0604020202020204" pitchFamily="34" charset="0"/>
              </a:rPr>
            </a:br>
            <a:r>
              <a:rPr lang="en-US" altLang="en-US" sz="4700" b="0" i="0" kern="1200">
                <a:solidFill>
                  <a:schemeClr val="bg2"/>
                </a:solidFill>
                <a:latin typeface="Arial" panose="020B0604020202020204" pitchFamily="34" charset="0"/>
                <a:cs typeface="Arial" panose="020B0604020202020204" pitchFamily="34" charset="0"/>
              </a:rPr>
              <a:t>Thank You</a:t>
            </a:r>
            <a:br>
              <a:rPr lang="en-US" altLang="en-US" sz="4700" b="0" i="0" kern="1200">
                <a:solidFill>
                  <a:schemeClr val="bg2"/>
                </a:solidFill>
                <a:latin typeface="Arial" panose="020B0604020202020204" pitchFamily="34" charset="0"/>
                <a:cs typeface="Arial" panose="020B0604020202020204" pitchFamily="34" charset="0"/>
              </a:rPr>
            </a:br>
            <a:r>
              <a:rPr lang="en-US" altLang="en-US" sz="4700" b="0" i="0" kern="1200">
                <a:solidFill>
                  <a:schemeClr val="bg2"/>
                </a:solidFill>
                <a:latin typeface="Arial" panose="020B0604020202020204" pitchFamily="34" charset="0"/>
                <a:cs typeface="Arial" panose="020B0604020202020204" pitchFamily="34" charset="0"/>
              </a:rPr>
              <a:t>Gracias</a:t>
            </a:r>
            <a:br>
              <a:rPr lang="en-US" altLang="en-US" sz="4700" b="0" i="0" kern="1200">
                <a:solidFill>
                  <a:schemeClr val="bg2"/>
                </a:solidFill>
                <a:latin typeface="Arial" panose="020B0604020202020204" pitchFamily="34" charset="0"/>
                <a:cs typeface="Arial" panose="020B0604020202020204" pitchFamily="34" charset="0"/>
              </a:rPr>
            </a:br>
            <a:r>
              <a:rPr lang="en-US" altLang="en-US" sz="4700" b="0" i="0" kern="1200" err="1">
                <a:solidFill>
                  <a:schemeClr val="bg2"/>
                </a:solidFill>
                <a:latin typeface="Arial" panose="020B0604020202020204" pitchFamily="34" charset="0"/>
                <a:cs typeface="Arial" panose="020B0604020202020204" pitchFamily="34" charset="0"/>
              </a:rPr>
              <a:t>Mèsi</a:t>
            </a:r>
            <a:r>
              <a:rPr lang="en-US" altLang="en-US" sz="4700" b="0" i="0" kern="1200">
                <a:solidFill>
                  <a:schemeClr val="bg2"/>
                </a:solidFill>
                <a:latin typeface="Arial" panose="020B0604020202020204" pitchFamily="34" charset="0"/>
                <a:cs typeface="Arial" panose="020B0604020202020204" pitchFamily="34" charset="0"/>
              </a:rPr>
              <a:t> </a:t>
            </a:r>
            <a:br>
              <a:rPr lang="en-US" altLang="en-US" sz="4700" b="0" i="0" kern="1200">
                <a:solidFill>
                  <a:schemeClr val="bg2"/>
                </a:solidFill>
                <a:latin typeface="Arial" panose="020B0604020202020204" pitchFamily="34" charset="0"/>
                <a:cs typeface="Arial" panose="020B0604020202020204" pitchFamily="34" charset="0"/>
              </a:rPr>
            </a:br>
            <a:r>
              <a:rPr lang="en-US" altLang="en-US" sz="4700" b="0" i="0" kern="1200">
                <a:solidFill>
                  <a:schemeClr val="bg2"/>
                </a:solidFill>
                <a:latin typeface="Arial" panose="020B0604020202020204" pitchFamily="34" charset="0"/>
                <a:cs typeface="Arial" panose="020B0604020202020204" pitchFamily="34" charset="0"/>
              </a:rPr>
              <a:t> </a:t>
            </a:r>
            <a:r>
              <a:rPr lang="ja-JP" altLang="en-US" sz="4700" b="0" i="0" kern="1200">
                <a:solidFill>
                  <a:schemeClr val="bg2"/>
                </a:solidFill>
                <a:latin typeface="Arial" panose="020B0604020202020204" pitchFamily="34" charset="0"/>
                <a:cs typeface="Arial" panose="020B0604020202020204" pitchFamily="34" charset="0"/>
              </a:rPr>
              <a:t>谢谢 </a:t>
            </a:r>
            <a:r>
              <a:rPr lang="en-US" altLang="ja-JP" sz="4700" b="0" i="0" kern="1200">
                <a:solidFill>
                  <a:schemeClr val="bg2"/>
                </a:solidFill>
                <a:latin typeface="Arial" panose="020B0604020202020204" pitchFamily="34" charset="0"/>
                <a:cs typeface="Arial" panose="020B0604020202020204" pitchFamily="34" charset="0"/>
              </a:rPr>
              <a:t>(</a:t>
            </a:r>
            <a:r>
              <a:rPr lang="en-US" altLang="en-US" sz="4700" b="0" i="0" kern="1200" err="1">
                <a:solidFill>
                  <a:schemeClr val="bg2"/>
                </a:solidFill>
                <a:latin typeface="Arial" panose="020B0604020202020204" pitchFamily="34" charset="0"/>
                <a:cs typeface="Arial" panose="020B0604020202020204" pitchFamily="34" charset="0"/>
              </a:rPr>
              <a:t>Xièxiè</a:t>
            </a:r>
            <a:r>
              <a:rPr lang="en-US" altLang="en-US" sz="4700" b="0" i="0" kern="1200">
                <a:solidFill>
                  <a:schemeClr val="bg2"/>
                </a:solidFill>
                <a:latin typeface="Arial" panose="020B0604020202020204" pitchFamily="34" charset="0"/>
                <a:cs typeface="Arial" panose="020B0604020202020204" pitchFamily="34" charset="0"/>
              </a:rPr>
              <a:t>)</a:t>
            </a:r>
            <a:br>
              <a:rPr lang="en-US" altLang="en-US" sz="4700" b="0" i="0" kern="1200">
                <a:solidFill>
                  <a:schemeClr val="bg2"/>
                </a:solidFill>
                <a:latin typeface="Arial" panose="020B0604020202020204" pitchFamily="34" charset="0"/>
                <a:cs typeface="Arial" panose="020B0604020202020204" pitchFamily="34" charset="0"/>
              </a:rPr>
            </a:br>
            <a:r>
              <a:rPr lang="az-Cyrl-AZ" altLang="en-US" sz="4700" b="0" i="0" kern="1200">
                <a:solidFill>
                  <a:schemeClr val="bg2"/>
                </a:solidFill>
                <a:latin typeface="Arial" panose="020B0604020202020204" pitchFamily="34" charset="0"/>
                <a:cs typeface="Arial" panose="020B0604020202020204" pitchFamily="34" charset="0"/>
              </a:rPr>
              <a:t>Спасибо </a:t>
            </a:r>
            <a:br>
              <a:rPr lang="en-US" altLang="en-US" sz="4700" b="0" i="0" kern="1200">
                <a:solidFill>
                  <a:schemeClr val="bg2"/>
                </a:solidFill>
                <a:latin typeface="Arial" panose="020B0604020202020204" pitchFamily="34" charset="0"/>
                <a:cs typeface="Arial" panose="020B0604020202020204" pitchFamily="34" charset="0"/>
              </a:rPr>
            </a:br>
            <a:r>
              <a:rPr lang="en-US" altLang="en-US" sz="4700" b="0" i="0" kern="1200" err="1">
                <a:solidFill>
                  <a:schemeClr val="bg2"/>
                </a:solidFill>
                <a:latin typeface="Arial" panose="020B0604020202020204" pitchFamily="34" charset="0"/>
                <a:cs typeface="Arial" panose="020B0604020202020204" pitchFamily="34" charset="0"/>
              </a:rPr>
              <a:t>धन्यवाद</a:t>
            </a:r>
            <a:r>
              <a:rPr lang="en-US" altLang="en-US" sz="4700" b="0" i="0" kern="1200">
                <a:solidFill>
                  <a:schemeClr val="bg2"/>
                </a:solidFill>
                <a:latin typeface="Arial" panose="020B0604020202020204" pitchFamily="34" charset="0"/>
                <a:cs typeface="Arial" panose="020B0604020202020204" pitchFamily="34" charset="0"/>
              </a:rPr>
              <a:t> (</a:t>
            </a:r>
            <a:r>
              <a:rPr lang="en-US" altLang="en-US" sz="4700" b="0" i="0" kern="1200" err="1">
                <a:solidFill>
                  <a:schemeClr val="bg2"/>
                </a:solidFill>
                <a:latin typeface="Arial" panose="020B0604020202020204" pitchFamily="34" charset="0"/>
                <a:cs typeface="Arial" panose="020B0604020202020204" pitchFamily="34" charset="0"/>
              </a:rPr>
              <a:t>dhanyavaad</a:t>
            </a:r>
            <a:r>
              <a:rPr lang="en-US" altLang="en-US" sz="4700" b="0" i="0" kern="1200">
                <a:solidFill>
                  <a:schemeClr val="bg2"/>
                </a:solidFill>
                <a:latin typeface="Arial" panose="020B0604020202020204" pitchFamily="34" charset="0"/>
                <a:cs typeface="Arial" panose="020B0604020202020204" pitchFamily="34" charset="0"/>
              </a:rPr>
              <a:t>)</a:t>
            </a:r>
            <a:br>
              <a:rPr lang="en-US" altLang="en-US" sz="4700" b="0" i="0" kern="1200">
                <a:solidFill>
                  <a:schemeClr val="bg2"/>
                </a:solidFill>
                <a:latin typeface="Arial" panose="020B0604020202020204" pitchFamily="34" charset="0"/>
                <a:cs typeface="Arial" panose="020B0604020202020204" pitchFamily="34" charset="0"/>
              </a:rPr>
            </a:br>
            <a:r>
              <a:rPr lang="en-US" altLang="en-US" sz="4700" b="0" i="0" kern="1200" err="1">
                <a:solidFill>
                  <a:schemeClr val="bg2"/>
                </a:solidFill>
                <a:latin typeface="Arial" panose="020B0604020202020204" pitchFamily="34" charset="0"/>
                <a:cs typeface="Arial" panose="020B0604020202020204" pitchFamily="34" charset="0"/>
              </a:rPr>
              <a:t>Grazie</a:t>
            </a:r>
            <a:br>
              <a:rPr lang="en-US" altLang="en-US" sz="4700" b="0" i="0" kern="1200">
                <a:solidFill>
                  <a:schemeClr val="bg2"/>
                </a:solidFill>
                <a:latin typeface="Arial" panose="020B0604020202020204" pitchFamily="34" charset="0"/>
                <a:cs typeface="Arial" panose="020B0604020202020204" pitchFamily="34" charset="0"/>
              </a:rPr>
            </a:br>
            <a:r>
              <a:rPr lang="ko-KR" altLang="en-US" sz="4700" b="0" i="0" kern="1200">
                <a:solidFill>
                  <a:schemeClr val="bg2"/>
                </a:solidFill>
                <a:latin typeface="Arial" panose="020B0604020202020204" pitchFamily="34" charset="0"/>
                <a:cs typeface="Arial" panose="020B0604020202020204" pitchFamily="34" charset="0"/>
              </a:rPr>
              <a:t>고맙습니다 </a:t>
            </a:r>
            <a:r>
              <a:rPr lang="en-US" altLang="ko-KR" sz="4700" b="0" i="0" kern="1200">
                <a:solidFill>
                  <a:schemeClr val="bg2"/>
                </a:solidFill>
                <a:latin typeface="Arial" panose="020B0604020202020204" pitchFamily="34" charset="0"/>
                <a:cs typeface="Arial" panose="020B0604020202020204" pitchFamily="34" charset="0"/>
              </a:rPr>
              <a:t>(</a:t>
            </a:r>
            <a:r>
              <a:rPr lang="en-US" altLang="en-US" sz="4700" b="0" i="0" kern="1200" err="1">
                <a:solidFill>
                  <a:schemeClr val="bg2"/>
                </a:solidFill>
                <a:latin typeface="Arial" panose="020B0604020202020204" pitchFamily="34" charset="0"/>
                <a:cs typeface="Arial" panose="020B0604020202020204" pitchFamily="34" charset="0"/>
              </a:rPr>
              <a:t>gomabseubnida</a:t>
            </a:r>
            <a:r>
              <a:rPr lang="en-US" altLang="en-US" sz="4700" b="0" i="0" kern="1200">
                <a:solidFill>
                  <a:schemeClr val="bg2"/>
                </a:solidFill>
                <a:latin typeface="Arial" panose="020B0604020202020204" pitchFamily="34" charset="0"/>
                <a:cs typeface="Arial" panose="020B0604020202020204" pitchFamily="34" charset="0"/>
              </a:rPr>
              <a:t>)</a:t>
            </a:r>
            <a:br>
              <a:rPr lang="en-US" altLang="en-US" sz="4700" b="0" i="0" kern="1200">
                <a:solidFill>
                  <a:schemeClr val="bg2"/>
                </a:solidFill>
                <a:latin typeface="Arial" panose="020B0604020202020204" pitchFamily="34" charset="0"/>
                <a:cs typeface="Arial" panose="020B0604020202020204" pitchFamily="34" charset="0"/>
              </a:rPr>
            </a:br>
            <a:r>
              <a:rPr lang="en-US" altLang="en-US" sz="4700" b="0" i="0" kern="1200" err="1">
                <a:solidFill>
                  <a:schemeClr val="bg2"/>
                </a:solidFill>
                <a:latin typeface="Arial" panose="020B0604020202020204" pitchFamily="34" charset="0"/>
                <a:cs typeface="Arial" panose="020B0604020202020204" pitchFamily="34" charset="0"/>
              </a:rPr>
              <a:t>شكرا</a:t>
            </a:r>
            <a:r>
              <a:rPr lang="en-US" altLang="en-US" sz="4700" b="0" i="0" kern="1200">
                <a:solidFill>
                  <a:schemeClr val="bg2"/>
                </a:solidFill>
                <a:latin typeface="Arial" panose="020B0604020202020204" pitchFamily="34" charset="0"/>
                <a:cs typeface="Arial" panose="020B0604020202020204" pitchFamily="34" charset="0"/>
              </a:rPr>
              <a:t> (</a:t>
            </a:r>
            <a:r>
              <a:rPr lang="en-US" altLang="en-US" sz="4700" b="0" i="0" kern="1200" err="1">
                <a:solidFill>
                  <a:schemeClr val="bg2"/>
                </a:solidFill>
                <a:latin typeface="Arial" panose="020B0604020202020204" pitchFamily="34" charset="0"/>
                <a:cs typeface="Arial" panose="020B0604020202020204" pitchFamily="34" charset="0"/>
              </a:rPr>
              <a:t>Shukraan</a:t>
            </a:r>
            <a:r>
              <a:rPr lang="en-US" altLang="en-US" sz="4700" b="0" i="0" kern="1200">
                <a:solidFill>
                  <a:schemeClr val="bg2"/>
                </a:solidFill>
                <a:latin typeface="Arial" panose="020B0604020202020204" pitchFamily="34" charset="0"/>
                <a:cs typeface="Arial" panose="020B0604020202020204" pitchFamily="34" charset="0"/>
              </a:rPr>
              <a:t>)</a:t>
            </a:r>
            <a:br>
              <a:rPr lang="en-US" altLang="en-US" sz="2300" b="0" i="0" kern="1200">
                <a:solidFill>
                  <a:schemeClr val="bg2"/>
                </a:solidFill>
                <a:latin typeface="+mj-lt"/>
                <a:ea typeface="+mj-ea"/>
                <a:cs typeface="+mj-cs"/>
              </a:rPr>
            </a:br>
            <a:br>
              <a:rPr lang="en-US" altLang="en-US" sz="2300" b="0" i="0" kern="1200">
                <a:solidFill>
                  <a:schemeClr val="bg2"/>
                </a:solidFill>
                <a:latin typeface="+mj-lt"/>
                <a:ea typeface="+mj-ea"/>
                <a:cs typeface="+mj-cs"/>
              </a:rPr>
            </a:br>
            <a:br>
              <a:rPr lang="en-US" altLang="en-US" sz="2300" b="0" i="0" kern="1200">
                <a:solidFill>
                  <a:schemeClr val="bg2"/>
                </a:solidFill>
                <a:latin typeface="+mj-lt"/>
                <a:ea typeface="+mj-ea"/>
                <a:cs typeface="+mj-cs"/>
              </a:rPr>
            </a:br>
            <a:br>
              <a:rPr lang="en-US" altLang="en-US" sz="2300" b="0" i="0" kern="1200">
                <a:solidFill>
                  <a:schemeClr val="bg2"/>
                </a:solidFill>
                <a:latin typeface="+mj-lt"/>
                <a:ea typeface="+mj-ea"/>
                <a:cs typeface="+mj-cs"/>
              </a:rPr>
            </a:br>
            <a:r>
              <a:rPr lang="en-US" altLang="en-US" sz="2300" b="0" i="0" kern="1200">
                <a:solidFill>
                  <a:schemeClr val="bg2"/>
                </a:solidFill>
                <a:latin typeface="+mj-lt"/>
                <a:ea typeface="+mj-ea"/>
                <a:cs typeface="+mj-cs"/>
              </a:rPr>
              <a:t> </a:t>
            </a:r>
          </a:p>
        </p:txBody>
      </p:sp>
      <p:pic>
        <p:nvPicPr>
          <p:cNvPr id="2" name="Picture 1" descr="Text&#10;&#10;Description automatically generated with medium confidence">
            <a:extLst>
              <a:ext uri="{FF2B5EF4-FFF2-40B4-BE49-F238E27FC236}">
                <a16:creationId xmlns:a16="http://schemas.microsoft.com/office/drawing/2014/main" id="{08A08D6D-88B7-C917-8F30-7DCD38965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39163"/>
            <a:ext cx="1016170" cy="494888"/>
          </a:xfrm>
          <a:prstGeom prst="rect">
            <a:avLst/>
          </a:prstGeom>
        </p:spPr>
      </p:pic>
      <p:sp>
        <p:nvSpPr>
          <p:cNvPr id="3" name="Slide Number Placeholder 2">
            <a:extLst>
              <a:ext uri="{FF2B5EF4-FFF2-40B4-BE49-F238E27FC236}">
                <a16:creationId xmlns:a16="http://schemas.microsoft.com/office/drawing/2014/main" id="{81D33408-B7E0-8531-9956-91CB6A7CCD93}"/>
              </a:ext>
            </a:extLst>
          </p:cNvPr>
          <p:cNvSpPr>
            <a:spLocks noGrp="1"/>
          </p:cNvSpPr>
          <p:nvPr>
            <p:ph type="sldNum" sz="quarter" idx="12"/>
          </p:nvPr>
        </p:nvSpPr>
        <p:spPr/>
        <p:txBody>
          <a:bodyPr/>
          <a:lstStyle/>
          <a:p>
            <a:fld id="{03F4D567-B7B4-473A-A858-9C3859BA076C}" type="slidenum">
              <a:rPr lang="en-US" smtClean="0"/>
              <a:t>43</a:t>
            </a:fld>
            <a:endParaRPr lang="en-US"/>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389106"/>
            <a:ext cx="9144313" cy="1325394"/>
          </a:xfrm>
        </p:spPr>
        <p:txBody>
          <a:bodyPr vert="horz" lIns="91440" tIns="45720" rIns="91440" bIns="45720" rtlCol="0" anchor="ctr">
            <a:normAutofit/>
          </a:bodyPr>
          <a:lstStyle/>
          <a:p>
            <a:pPr algn="ctr" defTabSz="457200"/>
            <a:r>
              <a:rPr lang="en-US" sz="3800" b="1">
                <a:solidFill>
                  <a:schemeClr val="bg1"/>
                </a:solidFill>
                <a:latin typeface="Arial headings"/>
              </a:rPr>
              <a:t>Disability Justice</a:t>
            </a:r>
          </a:p>
        </p:txBody>
      </p:sp>
      <p:sp>
        <p:nvSpPr>
          <p:cNvPr id="66" name="Rectangle 6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Freeform: Shape 6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43739"/>
            <a:ext cx="1016170" cy="494888"/>
          </a:xfrm>
          <a:prstGeom prst="rect">
            <a:avLst/>
          </a:prstGeom>
        </p:spPr>
      </p:pic>
      <p:graphicFrame>
        <p:nvGraphicFramePr>
          <p:cNvPr id="25" name="TextBox 4">
            <a:extLst>
              <a:ext uri="{FF2B5EF4-FFF2-40B4-BE49-F238E27FC236}">
                <a16:creationId xmlns:a16="http://schemas.microsoft.com/office/drawing/2014/main" id="{C380986E-8E61-C3DC-5378-94628F3936DF}"/>
              </a:ext>
            </a:extLst>
          </p:cNvPr>
          <p:cNvGraphicFramePr/>
          <p:nvPr>
            <p:extLst>
              <p:ext uri="{D42A27DB-BD31-4B8C-83A1-F6EECF244321}">
                <p14:modId xmlns:p14="http://schemas.microsoft.com/office/powerpoint/2010/main" val="437094792"/>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8D72268-5F54-55C4-9B83-43EA0BF12EE2}"/>
              </a:ext>
            </a:extLst>
          </p:cNvPr>
          <p:cNvSpPr>
            <a:spLocks noGrp="1"/>
          </p:cNvSpPr>
          <p:nvPr>
            <p:ph type="sldNum" sz="quarter" idx="12"/>
          </p:nvPr>
        </p:nvSpPr>
        <p:spPr/>
        <p:txBody>
          <a:bodyPr/>
          <a:lstStyle/>
          <a:p>
            <a:fld id="{03F4D567-B7B4-473A-A858-9C3859BA076C}" type="slidenum">
              <a:rPr lang="en-US" smtClean="0"/>
              <a:t>5</a:t>
            </a:fld>
            <a:endParaRPr lang="en-US"/>
          </a:p>
        </p:txBody>
      </p:sp>
    </p:spTree>
    <p:extLst>
      <p:ext uri="{BB962C8B-B14F-4D97-AF65-F5344CB8AC3E}">
        <p14:creationId xmlns:p14="http://schemas.microsoft.com/office/powerpoint/2010/main" val="129356890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393075"/>
            <a:ext cx="9143999" cy="1359090"/>
          </a:xfrm>
        </p:spPr>
        <p:txBody>
          <a:bodyPr vert="horz" lIns="91440" tIns="45720" rIns="91440" bIns="45720" rtlCol="0" anchor="ctr">
            <a:normAutofit/>
          </a:bodyPr>
          <a:lstStyle/>
          <a:p>
            <a:pPr algn="ctr" defTabSz="457200"/>
            <a:r>
              <a:rPr lang="en-US" sz="3800" b="1">
                <a:solidFill>
                  <a:schemeClr val="bg1"/>
                </a:solidFill>
                <a:latin typeface="Arial headings"/>
              </a:rPr>
              <a:t>Training Agenda </a:t>
            </a:r>
            <a:endParaRPr lang="en-US" sz="3800" b="1" i="0" kern="1200">
              <a:solidFill>
                <a:schemeClr val="bg1"/>
              </a:solidFill>
              <a:latin typeface="Arial headings"/>
            </a:endParaRPr>
          </a:p>
        </p:txBody>
      </p:sp>
      <p:sp>
        <p:nvSpPr>
          <p:cNvPr id="5" name="TextBox 4">
            <a:extLst>
              <a:ext uri="{FF2B5EF4-FFF2-40B4-BE49-F238E27FC236}">
                <a16:creationId xmlns:a16="http://schemas.microsoft.com/office/drawing/2014/main" id="{BFAE06AB-07F5-0E34-3027-D35019E68897}"/>
              </a:ext>
            </a:extLst>
          </p:cNvPr>
          <p:cNvSpPr txBox="1"/>
          <p:nvPr/>
        </p:nvSpPr>
        <p:spPr>
          <a:xfrm>
            <a:off x="298744" y="2430254"/>
            <a:ext cx="8777681" cy="3484879"/>
          </a:xfrm>
          <a:prstGeom prst="rect">
            <a:avLst/>
          </a:prstGeom>
        </p:spPr>
        <p:txBody>
          <a:bodyPr vert="horz" lIns="91440" tIns="45720" rIns="91440" bIns="45720" numCol="2" rtlCol="0" anchor="t">
            <a:noAutofit/>
          </a:bodyPr>
          <a:lstStyle/>
          <a:p>
            <a:pPr marL="400050" indent="-400050">
              <a:spcBef>
                <a:spcPts val="600"/>
              </a:spcBef>
              <a:buClr>
                <a:schemeClr val="bg2"/>
              </a:buClr>
              <a:buFont typeface="+mj-lt"/>
              <a:buAutoNum type="romanUcPeriod"/>
            </a:pPr>
            <a:r>
              <a:rPr lang="en-US" altLang="en-US" sz="1600" b="1">
                <a:solidFill>
                  <a:schemeClr val="accent4"/>
                </a:solidFill>
                <a:latin typeface="Arial"/>
                <a:cs typeface="Arial"/>
              </a:rPr>
              <a:t>Special Education</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Individuals with Disabilities       Education Act (IDEA)</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Free Appropriate Public Education (FAPE)</a:t>
            </a:r>
          </a:p>
          <a:p>
            <a:pPr marL="400050" indent="-400050">
              <a:spcBef>
                <a:spcPts val="600"/>
              </a:spcBef>
              <a:buClr>
                <a:schemeClr val="bg2"/>
              </a:buClr>
              <a:buFont typeface="+mj-lt"/>
              <a:buAutoNum type="romanUcPeriod"/>
            </a:pPr>
            <a:r>
              <a:rPr lang="en-US" altLang="en-US" sz="1600" b="1">
                <a:solidFill>
                  <a:schemeClr val="accent4"/>
                </a:solidFill>
                <a:latin typeface="Arial"/>
                <a:cs typeface="Arial"/>
              </a:rPr>
              <a:t>The Special Education Process </a:t>
            </a:r>
            <a:endParaRPr lang="en-US" altLang="en-US" sz="1600" b="1">
              <a:solidFill>
                <a:schemeClr val="accent4"/>
              </a:solidFill>
              <a:latin typeface="Arial" panose="020B0604020202020204" pitchFamily="34" charset="0"/>
              <a:cs typeface="Arial" panose="020B0604020202020204" pitchFamily="34" charset="0"/>
            </a:endParaRP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Location/Identification</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Referral</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Evaluations</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Eligibility Determination</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Individualized Education Programs (IEP)</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Placement and Services</a:t>
            </a:r>
          </a:p>
          <a:p>
            <a:pPr lvl="3">
              <a:spcBef>
                <a:spcPts val="600"/>
              </a:spcBef>
              <a:buClr>
                <a:schemeClr val="bg2"/>
              </a:buClr>
            </a:pPr>
            <a:endParaRPr lang="en-US"/>
          </a:p>
          <a:p>
            <a:pPr lvl="1">
              <a:spcBef>
                <a:spcPts val="600"/>
              </a:spcBef>
              <a:buClr>
                <a:schemeClr val="bg2"/>
              </a:buClr>
            </a:pPr>
            <a:endParaRPr lang="en-US" altLang="en-US" sz="1600">
              <a:solidFill>
                <a:schemeClr val="accent4"/>
              </a:solidFill>
              <a:latin typeface="Arial" panose="020B0604020202020204" pitchFamily="34" charset="0"/>
              <a:cs typeface="Arial" panose="020B0604020202020204" pitchFamily="34" charset="0"/>
            </a:endParaRPr>
          </a:p>
          <a:p>
            <a:pPr marL="400050" indent="-400050">
              <a:spcBef>
                <a:spcPts val="600"/>
              </a:spcBef>
              <a:buClr>
                <a:schemeClr val="bg2"/>
              </a:buClr>
              <a:buFont typeface="+mj-lt"/>
              <a:buAutoNum type="romanUcPeriod"/>
            </a:pPr>
            <a:endParaRPr lang="en-US" altLang="en-US" sz="1600" b="1">
              <a:solidFill>
                <a:schemeClr val="accent4"/>
              </a:solidFill>
              <a:latin typeface="Arial"/>
              <a:cs typeface="Arial"/>
            </a:endParaRPr>
          </a:p>
          <a:p>
            <a:pPr marL="400050" indent="-400050">
              <a:spcBef>
                <a:spcPts val="600"/>
              </a:spcBef>
              <a:buClr>
                <a:schemeClr val="bg2"/>
              </a:buClr>
              <a:buAutoNum type="romanUcPeriod"/>
            </a:pPr>
            <a:r>
              <a:rPr lang="en-US" altLang="en-US" sz="1600" b="1">
                <a:solidFill>
                  <a:schemeClr val="accent4"/>
                </a:solidFill>
                <a:latin typeface="Arial"/>
                <a:cs typeface="Arial"/>
              </a:rPr>
              <a:t>Program and Settings/autism</a:t>
            </a:r>
          </a:p>
          <a:p>
            <a:pPr marL="400050" indent="-400050">
              <a:spcBef>
                <a:spcPts val="600"/>
              </a:spcBef>
              <a:buClr>
                <a:schemeClr val="bg2"/>
              </a:buClr>
              <a:buAutoNum type="romanUcPeriod"/>
            </a:pPr>
            <a:r>
              <a:rPr lang="en-US" altLang="en-US" sz="1600" b="1">
                <a:solidFill>
                  <a:schemeClr val="accent4"/>
                </a:solidFill>
                <a:latin typeface="Arial"/>
                <a:cs typeface="Arial"/>
              </a:rPr>
              <a:t>Behavior Concerns/Mental Health services for children</a:t>
            </a:r>
            <a:endParaRPr lang="en-US" altLang="en-US" sz="1600" b="1">
              <a:solidFill>
                <a:schemeClr val="accent4"/>
              </a:solidFill>
              <a:latin typeface="Arial" panose="020B0604020202020204" pitchFamily="34" charset="0"/>
              <a:cs typeface="Arial" panose="020B0604020202020204" pitchFamily="34" charset="0"/>
            </a:endParaRPr>
          </a:p>
          <a:p>
            <a:pPr marL="400050" indent="-400050">
              <a:spcBef>
                <a:spcPts val="600"/>
              </a:spcBef>
              <a:buClr>
                <a:schemeClr val="bg2"/>
              </a:buClr>
              <a:buFont typeface="+mj-lt"/>
              <a:buAutoNum type="romanUcPeriod"/>
            </a:pPr>
            <a:r>
              <a:rPr lang="en-US" altLang="en-US" sz="1600" b="1">
                <a:solidFill>
                  <a:schemeClr val="accent4"/>
                </a:solidFill>
                <a:latin typeface="Arial"/>
                <a:cs typeface="Arial"/>
              </a:rPr>
              <a:t>Corporal Punishment/ Physical Abuse</a:t>
            </a:r>
          </a:p>
          <a:p>
            <a:pPr marL="400050" indent="-400050">
              <a:spcBef>
                <a:spcPts val="600"/>
              </a:spcBef>
              <a:buClr>
                <a:schemeClr val="bg2"/>
              </a:buClr>
              <a:buFont typeface="+mj-lt"/>
              <a:buAutoNum type="romanUcPeriod"/>
            </a:pPr>
            <a:r>
              <a:rPr lang="en-US" altLang="en-US" sz="1600" b="1">
                <a:solidFill>
                  <a:schemeClr val="accent4"/>
                </a:solidFill>
                <a:latin typeface="Arial"/>
                <a:cs typeface="Arial"/>
              </a:rPr>
              <a:t>Verbal Abuse</a:t>
            </a:r>
          </a:p>
          <a:p>
            <a:pPr marL="400050" indent="-400050">
              <a:spcBef>
                <a:spcPts val="600"/>
              </a:spcBef>
              <a:buClr>
                <a:schemeClr val="bg2"/>
              </a:buClr>
              <a:buFont typeface="+mj-lt"/>
              <a:buAutoNum type="romanUcPeriod"/>
            </a:pPr>
            <a:r>
              <a:rPr lang="en-US" altLang="en-US" sz="1600" b="1">
                <a:solidFill>
                  <a:schemeClr val="accent4"/>
                </a:solidFill>
                <a:latin typeface="Arial"/>
                <a:cs typeface="Arial"/>
              </a:rPr>
              <a:t>Due Process Rights </a:t>
            </a:r>
            <a:endParaRPr lang="en-US" altLang="en-US" sz="1600" b="1">
              <a:solidFill>
                <a:schemeClr val="accent4"/>
              </a:solidFill>
              <a:latin typeface="Arial" panose="020B0604020202020204" pitchFamily="34" charset="0"/>
              <a:cs typeface="Arial" panose="020B0604020202020204" pitchFamily="34" charset="0"/>
            </a:endParaRP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Mediation</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Impartial Hearing</a:t>
            </a:r>
          </a:p>
          <a:p>
            <a:pPr marL="857250" lvl="1" indent="-400050">
              <a:spcBef>
                <a:spcPts val="600"/>
              </a:spcBef>
              <a:buClr>
                <a:schemeClr val="bg2"/>
              </a:buClr>
              <a:buFont typeface="+mj-lt"/>
              <a:buAutoNum type="romanLcPeriod"/>
            </a:pPr>
            <a:r>
              <a:rPr lang="en-US" altLang="en-US" sz="1600">
                <a:solidFill>
                  <a:schemeClr val="accent4"/>
                </a:solidFill>
                <a:latin typeface="Arial"/>
                <a:cs typeface="Arial"/>
              </a:rPr>
              <a:t>Pendency </a:t>
            </a:r>
            <a:endParaRPr lang="en-US" altLang="en-US" sz="1600">
              <a:solidFill>
                <a:schemeClr val="accent4"/>
              </a:solidFill>
              <a:latin typeface="Arial" panose="020B0604020202020204" pitchFamily="34" charset="0"/>
              <a:cs typeface="Arial" panose="020B0604020202020204" pitchFamily="34" charset="0"/>
            </a:endParaRPr>
          </a:p>
          <a:p>
            <a:pPr marL="400050" indent="-400050">
              <a:spcBef>
                <a:spcPts val="600"/>
              </a:spcBef>
              <a:buClr>
                <a:schemeClr val="bg2"/>
              </a:buClr>
              <a:buFont typeface="+mj-lt"/>
              <a:buAutoNum type="romanUcPeriod"/>
            </a:pPr>
            <a:r>
              <a:rPr lang="en-US" altLang="en-US" sz="1600" b="1">
                <a:solidFill>
                  <a:schemeClr val="accent4"/>
                </a:solidFill>
                <a:latin typeface="Arial"/>
                <a:cs typeface="Arial"/>
              </a:rPr>
              <a:t>Charter Schools </a:t>
            </a:r>
            <a:endParaRPr lang="en-US" altLang="en-US" sz="1600" b="1">
              <a:solidFill>
                <a:schemeClr val="accent4"/>
              </a:solidFill>
              <a:latin typeface="Arial" panose="020B0604020202020204" pitchFamily="34" charset="0"/>
              <a:cs typeface="Arial" panose="020B0604020202020204" pitchFamily="34" charset="0"/>
            </a:endParaRPr>
          </a:p>
          <a:p>
            <a:pPr marL="400050" indent="-400050">
              <a:spcBef>
                <a:spcPts val="600"/>
              </a:spcBef>
              <a:buClr>
                <a:schemeClr val="bg2"/>
              </a:buClr>
              <a:buFont typeface="+mj-lt"/>
              <a:buAutoNum type="romanUcPeriod"/>
            </a:pPr>
            <a:r>
              <a:rPr lang="en-US" sz="1600" b="1">
                <a:solidFill>
                  <a:srgbClr val="000000"/>
                </a:solidFill>
                <a:latin typeface="Arial"/>
                <a:ea typeface="+mj-ea"/>
                <a:cs typeface="Arial"/>
              </a:rPr>
              <a:t>§</a:t>
            </a:r>
            <a:r>
              <a:rPr lang="en-US" sz="1600" b="1">
                <a:solidFill>
                  <a:schemeClr val="accent4"/>
                </a:solidFill>
                <a:latin typeface="Arial"/>
                <a:ea typeface="+mj-ea"/>
                <a:cs typeface="Arial"/>
              </a:rPr>
              <a:t>504 Plans </a:t>
            </a:r>
            <a:endParaRPr lang="en-US" sz="1600" b="1">
              <a:solidFill>
                <a:schemeClr val="accent4"/>
              </a:solidFill>
              <a:latin typeface="Arial" panose="020B0604020202020204" pitchFamily="34" charset="0"/>
              <a:ea typeface="+mj-ea"/>
              <a:cs typeface="Arial" panose="020B0604020202020204" pitchFamily="34" charset="0"/>
            </a:endParaRPr>
          </a:p>
          <a:p>
            <a:pPr marL="400050" indent="-400050">
              <a:spcBef>
                <a:spcPts val="600"/>
              </a:spcBef>
              <a:buClr>
                <a:schemeClr val="bg2"/>
              </a:buClr>
              <a:buFont typeface="+mj-lt"/>
              <a:buAutoNum type="romanUcPeriod"/>
            </a:pPr>
            <a:r>
              <a:rPr lang="en-US" altLang="en-US" sz="1600" b="1">
                <a:solidFill>
                  <a:schemeClr val="accent4"/>
                </a:solidFill>
                <a:latin typeface="Arial"/>
                <a:ea typeface="+mj-ea"/>
                <a:cs typeface="Arial"/>
              </a:rPr>
              <a:t>Private Schools </a:t>
            </a:r>
            <a:endParaRPr lang="en-US" altLang="en-US" sz="1600" b="1">
              <a:solidFill>
                <a:schemeClr val="accent4"/>
              </a:solidFill>
              <a:latin typeface="Arial" panose="020B0604020202020204" pitchFamily="34" charset="0"/>
              <a:cs typeface="Arial" panose="020B0604020202020204" pitchFamily="34" charset="0"/>
            </a:endParaRPr>
          </a:p>
          <a:p>
            <a:pPr marL="400050" indent="-400050">
              <a:buClr>
                <a:schemeClr val="bg2"/>
              </a:buClr>
              <a:buFont typeface="+mj-lt"/>
              <a:buAutoNum type="romanUcPeriod"/>
            </a:pPr>
            <a:endParaRPr lang="en-US" altLang="en-US" sz="1400">
              <a:solidFill>
                <a:schemeClr val="accent4"/>
              </a:solidFill>
              <a:latin typeface="Arial" panose="020B0604020202020204" pitchFamily="34" charset="0"/>
              <a:cs typeface="Arial" panose="020B0604020202020204" pitchFamily="34" charset="0"/>
            </a:endParaRPr>
          </a:p>
          <a:p>
            <a:pPr>
              <a:buNone/>
            </a:pPr>
            <a:endParaRPr lang="en-US" altLang="en-US" sz="1400">
              <a:solidFill>
                <a:schemeClr val="accent4"/>
              </a:solidFill>
              <a:latin typeface="Arial" panose="020B0604020202020204" pitchFamily="34" charset="0"/>
              <a:cs typeface="Arial" panose="020B0604020202020204" pitchFamily="34" charset="0"/>
            </a:endParaRPr>
          </a:p>
          <a:p>
            <a:pPr>
              <a:buNone/>
            </a:pPr>
            <a:endParaRPr lang="en-US" altLang="en-US" sz="1400">
              <a:solidFill>
                <a:schemeClr val="accent4"/>
              </a:solidFill>
              <a:latin typeface="Arial" panose="020B0604020202020204" pitchFamily="34" charset="0"/>
              <a:cs typeface="Arial" panose="020B0604020202020204" pitchFamily="34" charset="0"/>
            </a:endParaRPr>
          </a:p>
          <a:p>
            <a:pPr>
              <a:buNone/>
            </a:pPr>
            <a:endParaRPr lang="en-US" altLang="en-US" sz="1400">
              <a:solidFill>
                <a:schemeClr val="tx2"/>
              </a:solidFill>
              <a:latin typeface="Arial" panose="020B0604020202020204" pitchFamily="34" charset="0"/>
              <a:cs typeface="Arial" panose="020B0604020202020204" pitchFamily="34" charset="0"/>
            </a:endParaRPr>
          </a:p>
          <a:p>
            <a:pPr>
              <a:buFontTx/>
              <a:buNone/>
            </a:pPr>
            <a:endParaRPr lang="en-US" altLang="en-US" sz="1400">
              <a:solidFill>
                <a:schemeClr val="tx2"/>
              </a:solidFill>
              <a:latin typeface="Arial" panose="020B0604020202020204" pitchFamily="34" charset="0"/>
              <a:cs typeface="Arial" panose="020B0604020202020204" pitchFamily="34" charset="0"/>
            </a:endParaRPr>
          </a:p>
          <a:p>
            <a:pPr>
              <a:spcBef>
                <a:spcPct val="50000"/>
              </a:spcBef>
              <a:buClr>
                <a:srgbClr val="F4001D"/>
              </a:buClr>
              <a:buSzPct val="85000"/>
              <a:buFont typeface="Wingdings" pitchFamily="2" charset="2"/>
              <a:buNone/>
              <a:defRPr/>
            </a:pPr>
            <a:r>
              <a:rPr lang="en-US" sz="1400">
                <a:solidFill>
                  <a:schemeClr val="tx2"/>
                </a:solidFill>
                <a:latin typeface="Arial"/>
                <a:cs typeface="Arial"/>
              </a:rPr>
              <a:t>.</a:t>
            </a:r>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74283"/>
            <a:ext cx="1016170" cy="494888"/>
          </a:xfrm>
          <a:prstGeom prst="rect">
            <a:avLst/>
          </a:prstGeom>
        </p:spPr>
      </p:pic>
      <p:sp>
        <p:nvSpPr>
          <p:cNvPr id="3" name="Slide Number Placeholder 2">
            <a:extLst>
              <a:ext uri="{FF2B5EF4-FFF2-40B4-BE49-F238E27FC236}">
                <a16:creationId xmlns:a16="http://schemas.microsoft.com/office/drawing/2014/main" id="{190A9320-BA95-9F62-3B58-784E5E8A27BB}"/>
              </a:ext>
            </a:extLst>
          </p:cNvPr>
          <p:cNvSpPr>
            <a:spLocks noGrp="1"/>
          </p:cNvSpPr>
          <p:nvPr>
            <p:ph type="sldNum" sz="quarter" idx="12"/>
          </p:nvPr>
        </p:nvSpPr>
        <p:spPr/>
        <p:txBody>
          <a:bodyPr/>
          <a:lstStyle/>
          <a:p>
            <a:fld id="{03F4D567-B7B4-473A-A858-9C3859BA076C}" type="slidenum">
              <a:rPr lang="en-US" smtClean="0"/>
              <a:t>6</a:t>
            </a:fld>
            <a:endParaRPr lang="en-US"/>
          </a:p>
        </p:txBody>
      </p:sp>
    </p:spTree>
    <p:extLst>
      <p:ext uri="{BB962C8B-B14F-4D97-AF65-F5344CB8AC3E}">
        <p14:creationId xmlns:p14="http://schemas.microsoft.com/office/powerpoint/2010/main" val="172703143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5" name="Rectangle 48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137" name="Rectangle 48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8141" name="Freeform: Shape 48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8130" name="Title 1">
            <a:extLst>
              <a:ext uri="{FF2B5EF4-FFF2-40B4-BE49-F238E27FC236}">
                <a16:creationId xmlns:a16="http://schemas.microsoft.com/office/drawing/2014/main" id="{512087EC-C62F-3554-AD1F-717918883F12}"/>
              </a:ext>
            </a:extLst>
          </p:cNvPr>
          <p:cNvSpPr>
            <a:spLocks noGrp="1" noChangeArrowheads="1"/>
          </p:cNvSpPr>
          <p:nvPr>
            <p:ph type="title"/>
          </p:nvPr>
        </p:nvSpPr>
        <p:spPr>
          <a:xfrm>
            <a:off x="0" y="389779"/>
            <a:ext cx="9143999" cy="1400530"/>
          </a:xfrm>
        </p:spPr>
        <p:txBody>
          <a:bodyPr anchor="ctr">
            <a:normAutofit/>
          </a:bodyPr>
          <a:lstStyle/>
          <a:p>
            <a:pPr algn="ctr"/>
            <a:r>
              <a:rPr lang="en-US" altLang="en-US" sz="3800" b="1">
                <a:solidFill>
                  <a:srgbClr val="FFFFFF"/>
                </a:solidFill>
                <a:latin typeface="Arial headings"/>
                <a:cs typeface="Times New Roman"/>
              </a:rPr>
              <a:t>What is…?</a:t>
            </a:r>
            <a:endParaRPr lang="en-US" altLang="en-US" sz="3800">
              <a:solidFill>
                <a:srgbClr val="FFFFFF"/>
              </a:solidFill>
              <a:latin typeface="Arial headings"/>
              <a:cs typeface="Times New Roman"/>
            </a:endParaRPr>
          </a:p>
        </p:txBody>
      </p:sp>
      <p:sp>
        <p:nvSpPr>
          <p:cNvPr id="5" name="Content Placeholder 2">
            <a:extLst>
              <a:ext uri="{FF2B5EF4-FFF2-40B4-BE49-F238E27FC236}">
                <a16:creationId xmlns:a16="http://schemas.microsoft.com/office/drawing/2014/main" id="{DA7DDB05-3978-9E66-C761-DA760E34FF3C}"/>
              </a:ext>
            </a:extLst>
          </p:cNvPr>
          <p:cNvSpPr>
            <a:spLocks noGrp="1" noChangeArrowheads="1"/>
          </p:cNvSpPr>
          <p:nvPr>
            <p:ph idx="1"/>
          </p:nvPr>
        </p:nvSpPr>
        <p:spPr>
          <a:xfrm>
            <a:off x="115413" y="2386940"/>
            <a:ext cx="4342215" cy="2017602"/>
          </a:xfrm>
          <a:ln>
            <a:solidFill>
              <a:schemeClr val="bg2"/>
            </a:solidFill>
          </a:ln>
        </p:spPr>
        <p:txBody>
          <a:bodyPr vert="horz" lIns="91440" tIns="45720" rIns="91440" bIns="45720" rtlCol="0" anchor="t">
            <a:normAutofit/>
          </a:bodyPr>
          <a:lstStyle/>
          <a:p>
            <a:pPr marL="0" indent="0" algn="ctr">
              <a:buNone/>
              <a:defRPr/>
            </a:pPr>
            <a:r>
              <a:rPr lang="en-US" altLang="en-US" b="1" i="1" u="sng">
                <a:solidFill>
                  <a:schemeClr val="accent1"/>
                </a:solidFill>
                <a:latin typeface="Arial" panose="020B0604020202020204" pitchFamily="34" charset="0"/>
                <a:cs typeface="Arial" panose="020B0604020202020204" pitchFamily="34" charset="0"/>
              </a:rPr>
              <a:t>Special Education</a:t>
            </a:r>
          </a:p>
          <a:p>
            <a:pPr marL="342900" indent="-342900" algn="just">
              <a:buClr>
                <a:schemeClr val="bg2"/>
              </a:buClr>
              <a:buFont typeface="Wingdings" panose="05000000000000000000" pitchFamily="2" charset="2"/>
              <a:buChar char="v"/>
              <a:defRPr/>
            </a:pPr>
            <a:r>
              <a:rPr lang="en-US" sz="1600">
                <a:solidFill>
                  <a:schemeClr val="accent4"/>
                </a:solidFill>
                <a:latin typeface="Arial" panose="020B0604020202020204" pitchFamily="34" charset="0"/>
                <a:cs typeface="Arial" panose="020B0604020202020204" pitchFamily="34" charset="0"/>
              </a:rPr>
              <a:t>Specialized instruction and related services </a:t>
            </a:r>
            <a:r>
              <a:rPr lang="en-US" sz="1600" i="1">
                <a:solidFill>
                  <a:schemeClr val="accent4"/>
                </a:solidFill>
                <a:latin typeface="Arial" panose="020B0604020202020204" pitchFamily="34" charset="0"/>
                <a:cs typeface="Arial" panose="020B0604020202020204" pitchFamily="34" charset="0"/>
              </a:rPr>
              <a:t>individually</a:t>
            </a:r>
            <a:r>
              <a:rPr lang="en-US" sz="1600">
                <a:solidFill>
                  <a:schemeClr val="accent4"/>
                </a:solidFill>
                <a:latin typeface="Arial" panose="020B0604020202020204" pitchFamily="34" charset="0"/>
                <a:cs typeface="Arial" panose="020B0604020202020204" pitchFamily="34" charset="0"/>
              </a:rPr>
              <a:t> designed to provide educational benefit</a:t>
            </a:r>
          </a:p>
          <a:p>
            <a:pPr marL="342900" indent="-342900" algn="just">
              <a:buClr>
                <a:schemeClr val="bg2"/>
              </a:buClr>
              <a:buFont typeface="Wingdings" panose="05000000000000000000" pitchFamily="2" charset="2"/>
              <a:buChar char="v"/>
              <a:defRPr/>
            </a:pPr>
            <a:r>
              <a:rPr lang="en-US" sz="1600">
                <a:solidFill>
                  <a:schemeClr val="accent4"/>
                </a:solidFill>
                <a:latin typeface="Arial" panose="020B0604020202020204" pitchFamily="34" charset="0"/>
                <a:cs typeface="Arial" panose="020B0604020202020204" pitchFamily="34" charset="0"/>
              </a:rPr>
              <a:t>It is not place but a set of services to better address students’ needs</a:t>
            </a:r>
          </a:p>
          <a:p>
            <a:pPr marL="342900" indent="-342900">
              <a:buClr>
                <a:schemeClr val="bg2"/>
              </a:buClr>
              <a:buFont typeface="Wingdings" panose="05000000000000000000" pitchFamily="2" charset="2"/>
              <a:buChar char="v"/>
              <a:defRPr/>
            </a:pPr>
            <a:endParaRPr lang="en-US" sz="1600">
              <a:solidFill>
                <a:schemeClr val="accent4"/>
              </a:solidFill>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Ø"/>
              <a:defRPr/>
            </a:pPr>
            <a:endParaRPr lang="en-US" altLang="en-US" sz="1400"/>
          </a:p>
          <a:p>
            <a:pPr marL="342900" indent="-342900" eaLnBrk="1" hangingPunct="1">
              <a:buFont typeface="Wingdings" panose="05000000000000000000" pitchFamily="2" charset="2"/>
              <a:buChar char="Ø"/>
              <a:defRPr/>
            </a:pPr>
            <a:endParaRPr lang="en-US" altLang="en-US" sz="1400"/>
          </a:p>
        </p:txBody>
      </p:sp>
      <p:sp>
        <p:nvSpPr>
          <p:cNvPr id="6" name="Content Placeholder 2">
            <a:extLst>
              <a:ext uri="{FF2B5EF4-FFF2-40B4-BE49-F238E27FC236}">
                <a16:creationId xmlns:a16="http://schemas.microsoft.com/office/drawing/2014/main" id="{38780150-76C9-7D90-E6BA-3ACF6FFD7F32}"/>
              </a:ext>
            </a:extLst>
          </p:cNvPr>
          <p:cNvSpPr txBox="1">
            <a:spLocks noChangeArrowheads="1"/>
          </p:cNvSpPr>
          <p:nvPr/>
        </p:nvSpPr>
        <p:spPr>
          <a:xfrm>
            <a:off x="115413" y="4596447"/>
            <a:ext cx="4342215" cy="2017602"/>
          </a:xfrm>
          <a:prstGeom prst="rect">
            <a:avLst/>
          </a:prstGeom>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defRPr/>
            </a:pPr>
            <a:r>
              <a:rPr lang="en-US" altLang="en-US" b="1" i="1" u="sng">
                <a:solidFill>
                  <a:schemeClr val="accent1"/>
                </a:solidFill>
                <a:latin typeface="Arial" panose="020B0604020202020204" pitchFamily="34" charset="0"/>
                <a:cs typeface="Arial" panose="020B0604020202020204" pitchFamily="34" charset="0"/>
              </a:rPr>
              <a:t>Individuals with Disabilities Education Act (IDEA)</a:t>
            </a:r>
          </a:p>
          <a:p>
            <a:pPr marL="342900" indent="-342900" algn="just">
              <a:buClr>
                <a:schemeClr val="bg2"/>
              </a:buClr>
              <a:buFont typeface="Wingdings" panose="05000000000000000000" pitchFamily="2" charset="2"/>
              <a:buChar char="v"/>
              <a:defRPr/>
            </a:pPr>
            <a:r>
              <a:rPr lang="en-US" altLang="en-US" sz="1600">
                <a:solidFill>
                  <a:schemeClr val="accent4"/>
                </a:solidFill>
                <a:latin typeface="Arial" panose="020B0604020202020204" pitchFamily="34" charset="0"/>
                <a:cs typeface="Arial" panose="020B0604020202020204" pitchFamily="34" charset="0"/>
              </a:rPr>
              <a:t>A </a:t>
            </a:r>
            <a:r>
              <a:rPr lang="en-US" sz="1600">
                <a:solidFill>
                  <a:schemeClr val="accent4"/>
                </a:solidFill>
                <a:latin typeface="Arial" panose="020B0604020202020204" pitchFamily="34" charset="0"/>
                <a:cs typeface="Arial" panose="020B0604020202020204" pitchFamily="34" charset="0"/>
              </a:rPr>
              <a:t>federal law that protects children's rights to a </a:t>
            </a:r>
            <a:r>
              <a:rPr lang="en-US" sz="1600" b="1">
                <a:solidFill>
                  <a:schemeClr val="accent4"/>
                </a:solidFill>
                <a:latin typeface="Arial" panose="020B0604020202020204" pitchFamily="34" charset="0"/>
                <a:cs typeface="Arial" panose="020B0604020202020204" pitchFamily="34" charset="0"/>
              </a:rPr>
              <a:t>Free Appropriate Public Education (FAPE) </a:t>
            </a:r>
            <a:r>
              <a:rPr lang="en-US" sz="1600">
                <a:solidFill>
                  <a:schemeClr val="accent4"/>
                </a:solidFill>
                <a:latin typeface="Arial" panose="020B0604020202020204" pitchFamily="34" charset="0"/>
                <a:cs typeface="Arial" panose="020B0604020202020204" pitchFamily="34" charset="0"/>
              </a:rPr>
              <a:t>in the </a:t>
            </a:r>
            <a:r>
              <a:rPr lang="en-US" sz="1600" b="1">
                <a:solidFill>
                  <a:schemeClr val="accent4"/>
                </a:solidFill>
                <a:latin typeface="Arial" panose="020B0604020202020204" pitchFamily="34" charset="0"/>
                <a:cs typeface="Arial" panose="020B0604020202020204" pitchFamily="34" charset="0"/>
              </a:rPr>
              <a:t>Least Restrictive Environment (LRE)</a:t>
            </a:r>
          </a:p>
          <a:p>
            <a:pPr marL="342900" indent="-342900">
              <a:buFont typeface="Wingdings" panose="05000000000000000000" pitchFamily="2" charset="2"/>
              <a:buChar char="Ø"/>
              <a:defRPr/>
            </a:pPr>
            <a:endParaRPr lang="en-US" altLang="en-US" sz="1400"/>
          </a:p>
          <a:p>
            <a:pPr marL="342900" indent="-342900">
              <a:buFont typeface="Wingdings" panose="05000000000000000000" pitchFamily="2" charset="2"/>
              <a:buChar char="Ø"/>
              <a:defRPr/>
            </a:pPr>
            <a:endParaRPr lang="en-US" altLang="en-US" sz="1400"/>
          </a:p>
        </p:txBody>
      </p:sp>
      <p:pic>
        <p:nvPicPr>
          <p:cNvPr id="7" name="Picture 6" descr="Text&#10;&#10;Description automatically generated with medium confidence">
            <a:extLst>
              <a:ext uri="{FF2B5EF4-FFF2-40B4-BE49-F238E27FC236}">
                <a16:creationId xmlns:a16="http://schemas.microsoft.com/office/drawing/2014/main" id="{DC1AB408-BD90-CC7E-A449-DFE62E3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419" y="6220777"/>
            <a:ext cx="1016170" cy="494888"/>
          </a:xfrm>
          <a:prstGeom prst="rect">
            <a:avLst/>
          </a:prstGeom>
        </p:spPr>
      </p:pic>
      <p:sp>
        <p:nvSpPr>
          <p:cNvPr id="2" name="Slide Number Placeholder 1">
            <a:extLst>
              <a:ext uri="{FF2B5EF4-FFF2-40B4-BE49-F238E27FC236}">
                <a16:creationId xmlns:a16="http://schemas.microsoft.com/office/drawing/2014/main" id="{F1C2EBDA-E935-78FC-4736-9812741640BB}"/>
              </a:ext>
            </a:extLst>
          </p:cNvPr>
          <p:cNvSpPr>
            <a:spLocks noGrp="1"/>
          </p:cNvSpPr>
          <p:nvPr>
            <p:ph type="sldNum" sz="quarter" idx="12"/>
          </p:nvPr>
        </p:nvSpPr>
        <p:spPr/>
        <p:txBody>
          <a:bodyPr/>
          <a:lstStyle/>
          <a:p>
            <a:fld id="{03F4D567-B7B4-473A-A858-9C3859BA076C}" type="slidenum">
              <a:rPr lang="en-US" smtClean="0"/>
              <a:t>7</a:t>
            </a:fld>
            <a:endParaRPr lang="en-US"/>
          </a:p>
        </p:txBody>
      </p:sp>
      <p:sp>
        <p:nvSpPr>
          <p:cNvPr id="3" name="Content Placeholder 2">
            <a:extLst>
              <a:ext uri="{FF2B5EF4-FFF2-40B4-BE49-F238E27FC236}">
                <a16:creationId xmlns:a16="http://schemas.microsoft.com/office/drawing/2014/main" id="{2A00F686-9991-7939-D442-B3892DF7D5A0}"/>
              </a:ext>
            </a:extLst>
          </p:cNvPr>
          <p:cNvSpPr txBox="1">
            <a:spLocks noChangeArrowheads="1"/>
          </p:cNvSpPr>
          <p:nvPr/>
        </p:nvSpPr>
        <p:spPr>
          <a:xfrm>
            <a:off x="4686373" y="2386940"/>
            <a:ext cx="4342216" cy="4234769"/>
          </a:xfrm>
          <a:prstGeom prst="rect">
            <a:avLst/>
          </a:prstGeom>
          <a:ln>
            <a:solidFill>
              <a:schemeClr val="bg2"/>
            </a:solidFill>
          </a:ln>
        </p:spPr>
        <p:txBody>
          <a:bodyPr vert="horz" lIns="91440" tIns="45720" rIns="91440" bIns="45720" rtlCol="0" anchor="t">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defRPr/>
            </a:pPr>
            <a:r>
              <a:rPr lang="en-US" altLang="en-US" b="1" i="1" u="sng">
                <a:solidFill>
                  <a:schemeClr val="accent1"/>
                </a:solidFill>
                <a:latin typeface="Arial" panose="020B0604020202020204" pitchFamily="34" charset="0"/>
                <a:cs typeface="Arial" panose="020B0604020202020204" pitchFamily="34" charset="0"/>
              </a:rPr>
              <a:t>Free Appropriate Public Education (FAPE)</a:t>
            </a:r>
          </a:p>
          <a:p>
            <a:pPr marL="0" indent="0" algn="just">
              <a:buClr>
                <a:schemeClr val="bg2"/>
              </a:buClr>
              <a:buNone/>
              <a:defRPr/>
            </a:pPr>
            <a:r>
              <a:rPr lang="en-US" sz="1700" b="1">
                <a:solidFill>
                  <a:schemeClr val="accent4"/>
                </a:solidFill>
                <a:latin typeface="Arial" panose="020B0604020202020204" pitchFamily="34" charset="0"/>
                <a:cs typeface="Arial" panose="020B0604020202020204" pitchFamily="34" charset="0"/>
              </a:rPr>
              <a:t>Special Education and Related Services</a:t>
            </a:r>
            <a:endParaRPr lang="en-US" altLang="en-US" sz="1700" b="1">
              <a:solidFill>
                <a:schemeClr val="accent4"/>
              </a:solidFill>
              <a:latin typeface="Arial" panose="020B0604020202020204" pitchFamily="34" charset="0"/>
              <a:cs typeface="Arial" panose="020B0604020202020204" pitchFamily="34" charset="0"/>
            </a:endParaRPr>
          </a:p>
          <a:p>
            <a:pPr marL="342900" indent="-342900" algn="just">
              <a:buClr>
                <a:schemeClr val="bg2"/>
              </a:buClr>
              <a:buFont typeface="Wingdings" panose="05000000000000000000" pitchFamily="2" charset="2"/>
              <a:buChar char="v"/>
              <a:defRPr/>
            </a:pPr>
            <a:r>
              <a:rPr lang="en-US" sz="1600" b="1">
                <a:solidFill>
                  <a:schemeClr val="accent4"/>
                </a:solidFill>
                <a:latin typeface="Arial" panose="020B0604020202020204" pitchFamily="34" charset="0"/>
                <a:cs typeface="Arial" panose="020B0604020202020204" pitchFamily="34" charset="0"/>
              </a:rPr>
              <a:t>F: </a:t>
            </a:r>
            <a:r>
              <a:rPr lang="en-US" sz="1600">
                <a:solidFill>
                  <a:schemeClr val="accent4"/>
                </a:solidFill>
                <a:latin typeface="Arial" panose="020B0604020202020204" pitchFamily="34" charset="0"/>
                <a:cs typeface="Arial" panose="020B0604020202020204" pitchFamily="34" charset="0"/>
              </a:rPr>
              <a:t>Free means at public expense </a:t>
            </a:r>
          </a:p>
          <a:p>
            <a:pPr marL="342900" indent="-342900" algn="just">
              <a:buClr>
                <a:schemeClr val="bg2"/>
              </a:buClr>
              <a:buFont typeface="Wingdings" panose="05000000000000000000" pitchFamily="2" charset="2"/>
              <a:buChar char="v"/>
              <a:defRPr/>
            </a:pPr>
            <a:r>
              <a:rPr lang="en-US" sz="1600" b="1">
                <a:solidFill>
                  <a:schemeClr val="accent4"/>
                </a:solidFill>
                <a:latin typeface="Arial" panose="020B0604020202020204" pitchFamily="34" charset="0"/>
                <a:cs typeface="Arial" panose="020B0604020202020204" pitchFamily="34" charset="0"/>
              </a:rPr>
              <a:t>A: </a:t>
            </a:r>
            <a:r>
              <a:rPr lang="en-US" sz="1600">
                <a:solidFill>
                  <a:schemeClr val="accent4"/>
                </a:solidFill>
                <a:latin typeface="Arial" panose="020B0604020202020204" pitchFamily="34" charset="0"/>
                <a:cs typeface="Arial" panose="020B0604020202020204" pitchFamily="34" charset="0"/>
              </a:rPr>
              <a:t>Appropriate means appropriate </a:t>
            </a:r>
            <a:r>
              <a:rPr lang="en-US" sz="1600" i="1">
                <a:solidFill>
                  <a:schemeClr val="accent4"/>
                </a:solidFill>
                <a:latin typeface="Arial" panose="020B0604020202020204" pitchFamily="34" charset="0"/>
                <a:cs typeface="Arial" panose="020B0604020202020204" pitchFamily="34" charset="0"/>
              </a:rPr>
              <a:t>for your child</a:t>
            </a:r>
          </a:p>
          <a:p>
            <a:pPr marL="342900" indent="-342900" algn="just">
              <a:buClr>
                <a:schemeClr val="bg2"/>
              </a:buClr>
              <a:buFont typeface="Wingdings" panose="05000000000000000000" pitchFamily="2" charset="2"/>
              <a:buChar char="v"/>
              <a:defRPr/>
            </a:pPr>
            <a:r>
              <a:rPr lang="en-US" sz="1600" b="1">
                <a:solidFill>
                  <a:schemeClr val="accent4"/>
                </a:solidFill>
                <a:latin typeface="Arial" panose="020B0604020202020204" pitchFamily="34" charset="0"/>
                <a:cs typeface="Arial" panose="020B0604020202020204" pitchFamily="34" charset="0"/>
              </a:rPr>
              <a:t>P: </a:t>
            </a:r>
            <a:r>
              <a:rPr lang="en-US" sz="1600">
                <a:solidFill>
                  <a:schemeClr val="accent4"/>
                </a:solidFill>
                <a:latin typeface="Arial" panose="020B0604020202020204" pitchFamily="34" charset="0"/>
                <a:cs typeface="Arial" panose="020B0604020202020204" pitchFamily="34" charset="0"/>
              </a:rPr>
              <a:t>Public means under the direction of the New York City Department of Education </a:t>
            </a:r>
          </a:p>
          <a:p>
            <a:pPr marL="342900" indent="-342900" algn="just">
              <a:buClr>
                <a:schemeClr val="bg2"/>
              </a:buClr>
              <a:buFont typeface="Wingdings" panose="05000000000000000000" pitchFamily="2" charset="2"/>
              <a:buChar char="v"/>
              <a:defRPr/>
            </a:pPr>
            <a:r>
              <a:rPr lang="en-US" sz="1600" b="1">
                <a:solidFill>
                  <a:schemeClr val="accent4"/>
                </a:solidFill>
                <a:latin typeface="Arial" panose="020B0604020202020204" pitchFamily="34" charset="0"/>
                <a:cs typeface="Arial" panose="020B0604020202020204" pitchFamily="34" charset="0"/>
              </a:rPr>
              <a:t>E: </a:t>
            </a:r>
            <a:r>
              <a:rPr lang="en-US" sz="1600">
                <a:solidFill>
                  <a:schemeClr val="accent4"/>
                </a:solidFill>
                <a:latin typeface="Arial" panose="020B0604020202020204" pitchFamily="34" charset="0"/>
                <a:cs typeface="Arial" panose="020B0604020202020204" pitchFamily="34" charset="0"/>
              </a:rPr>
              <a:t>Education means it covers all children in preschool and Grades K-12, as well as through the age of 21, where appropriate </a:t>
            </a:r>
          </a:p>
          <a:p>
            <a:pPr marL="342900" indent="-342900">
              <a:buFont typeface="Wingdings" panose="05000000000000000000" pitchFamily="2" charset="2"/>
              <a:buChar char="Ø"/>
              <a:defRPr/>
            </a:pPr>
            <a:endParaRPr lang="en-US" altLang="en-US" sz="1400"/>
          </a:p>
        </p:txBody>
      </p:sp>
    </p:spTree>
    <p:extLst>
      <p:ext uri="{BB962C8B-B14F-4D97-AF65-F5344CB8AC3E}">
        <p14:creationId xmlns:p14="http://schemas.microsoft.com/office/powerpoint/2010/main" val="402243510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393075"/>
            <a:ext cx="9143999" cy="1359090"/>
          </a:xfrm>
        </p:spPr>
        <p:txBody>
          <a:bodyPr vert="horz" lIns="91440" tIns="45720" rIns="91440" bIns="45720" rtlCol="0" anchor="ctr">
            <a:normAutofit/>
          </a:bodyPr>
          <a:lstStyle/>
          <a:p>
            <a:pPr algn="ctr" defTabSz="457200"/>
            <a:r>
              <a:rPr lang="en-US" sz="3800" b="1">
                <a:solidFill>
                  <a:schemeClr val="bg1"/>
                </a:solidFill>
                <a:latin typeface="Arial headings"/>
              </a:rPr>
              <a:t>Who is a Child with a </a:t>
            </a:r>
            <a:br>
              <a:rPr lang="en-US" sz="3800" b="1">
                <a:solidFill>
                  <a:schemeClr val="bg1"/>
                </a:solidFill>
                <a:latin typeface="Arial headings"/>
              </a:rPr>
            </a:br>
            <a:r>
              <a:rPr lang="en-US" sz="3800" b="1">
                <a:solidFill>
                  <a:schemeClr val="bg1"/>
                </a:solidFill>
                <a:latin typeface="Arial headings"/>
              </a:rPr>
              <a:t>Disability?</a:t>
            </a:r>
            <a:endParaRPr lang="en-US" sz="3800" b="1" i="1" kern="1200">
              <a:solidFill>
                <a:schemeClr val="bg1"/>
              </a:solidFill>
              <a:latin typeface="Arial headings"/>
            </a:endParaRPr>
          </a:p>
        </p:txBody>
      </p:sp>
      <p:sp>
        <p:nvSpPr>
          <p:cNvPr id="5" name="TextBox 4">
            <a:extLst>
              <a:ext uri="{FF2B5EF4-FFF2-40B4-BE49-F238E27FC236}">
                <a16:creationId xmlns:a16="http://schemas.microsoft.com/office/drawing/2014/main" id="{BFAE06AB-07F5-0E34-3027-D35019E68897}"/>
              </a:ext>
            </a:extLst>
          </p:cNvPr>
          <p:cNvSpPr txBox="1"/>
          <p:nvPr/>
        </p:nvSpPr>
        <p:spPr>
          <a:xfrm>
            <a:off x="355107" y="2305967"/>
            <a:ext cx="8380519" cy="825932"/>
          </a:xfrm>
          <a:prstGeom prst="rect">
            <a:avLst/>
          </a:prstGeom>
        </p:spPr>
        <p:txBody>
          <a:bodyPr vert="horz" lIns="91440" tIns="45720" rIns="91440" bIns="45720" rtlCol="0" anchor="t">
            <a:noAutofit/>
          </a:bodyPr>
          <a:lstStyle/>
          <a:p>
            <a:pPr algn="just">
              <a:buNone/>
            </a:pPr>
            <a:r>
              <a:rPr lang="en-US" sz="1600" b="1" i="1">
                <a:solidFill>
                  <a:schemeClr val="accent4"/>
                </a:solidFill>
                <a:latin typeface="Arial" panose="020B0604020202020204" pitchFamily="34" charset="0"/>
                <a:cs typeface="Arial" panose="020B0604020202020204" pitchFamily="34" charset="0"/>
              </a:rPr>
              <a:t>A student with an impairment who is in need of special education or related services as a result of his/her impairment, and meets one of the classifications under IDEA listed below:</a:t>
            </a:r>
            <a:endParaRPr lang="en-US" altLang="en-US" sz="1600">
              <a:solidFill>
                <a:schemeClr val="accent4"/>
              </a:solidFill>
              <a:latin typeface="Arial" panose="020B0604020202020204" pitchFamily="34" charset="0"/>
              <a:cs typeface="Arial" panose="020B0604020202020204" pitchFamily="34" charset="0"/>
            </a:endParaRPr>
          </a:p>
          <a:p>
            <a:pPr algn="just">
              <a:buNone/>
            </a:pPr>
            <a:endParaRPr lang="en-US" altLang="en-US" sz="300">
              <a:solidFill>
                <a:schemeClr val="tx2"/>
              </a:solidFill>
              <a:latin typeface="Arial" panose="020B0604020202020204" pitchFamily="34" charset="0"/>
              <a:cs typeface="Arial" panose="020B0604020202020204" pitchFamily="34" charset="0"/>
            </a:endParaRPr>
          </a:p>
          <a:p>
            <a:pPr algn="just">
              <a:buNone/>
            </a:pPr>
            <a:endParaRPr lang="en-US" altLang="en-US" sz="300">
              <a:solidFill>
                <a:schemeClr val="tx2"/>
              </a:solidFill>
              <a:latin typeface="Arial" panose="020B0604020202020204" pitchFamily="34" charset="0"/>
              <a:cs typeface="Arial" panose="020B0604020202020204" pitchFamily="34" charset="0"/>
            </a:endParaRPr>
          </a:p>
          <a:p>
            <a:pPr algn="just">
              <a:buFontTx/>
              <a:buNone/>
            </a:pPr>
            <a:endParaRPr lang="en-US" altLang="en-US" sz="300">
              <a:solidFill>
                <a:schemeClr val="tx2"/>
              </a:solidFill>
              <a:latin typeface="Arial" panose="020B0604020202020204" pitchFamily="34" charset="0"/>
              <a:cs typeface="Arial" panose="020B0604020202020204" pitchFamily="34" charset="0"/>
            </a:endParaRPr>
          </a:p>
          <a:p>
            <a:pPr algn="just">
              <a:spcBef>
                <a:spcPct val="50000"/>
              </a:spcBef>
              <a:buClr>
                <a:srgbClr val="F4001D"/>
              </a:buClr>
              <a:buSzPct val="85000"/>
              <a:buFont typeface="Wingdings" pitchFamily="2" charset="2"/>
              <a:buNone/>
              <a:defRPr/>
            </a:pPr>
            <a:r>
              <a:rPr lang="en-US" sz="400">
                <a:solidFill>
                  <a:schemeClr val="tx2"/>
                </a:solidFill>
                <a:latin typeface="Arial"/>
                <a:cs typeface="Arial"/>
              </a:rPr>
              <a:t>.</a:t>
            </a:r>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74283"/>
            <a:ext cx="1016170" cy="494888"/>
          </a:xfrm>
          <a:prstGeom prst="rect">
            <a:avLst/>
          </a:prstGeom>
        </p:spPr>
      </p:pic>
      <p:sp>
        <p:nvSpPr>
          <p:cNvPr id="3" name="Slide Number Placeholder 2">
            <a:extLst>
              <a:ext uri="{FF2B5EF4-FFF2-40B4-BE49-F238E27FC236}">
                <a16:creationId xmlns:a16="http://schemas.microsoft.com/office/drawing/2014/main" id="{190A9320-BA95-9F62-3B58-784E5E8A27BB}"/>
              </a:ext>
            </a:extLst>
          </p:cNvPr>
          <p:cNvSpPr>
            <a:spLocks noGrp="1"/>
          </p:cNvSpPr>
          <p:nvPr>
            <p:ph type="sldNum" sz="quarter" idx="12"/>
          </p:nvPr>
        </p:nvSpPr>
        <p:spPr/>
        <p:txBody>
          <a:bodyPr/>
          <a:lstStyle/>
          <a:p>
            <a:fld id="{03F4D567-B7B4-473A-A858-9C3859BA076C}" type="slidenum">
              <a:rPr lang="en-US" smtClean="0"/>
              <a:t>8</a:t>
            </a:fld>
            <a:endParaRPr lang="en-US"/>
          </a:p>
        </p:txBody>
      </p:sp>
      <p:sp>
        <p:nvSpPr>
          <p:cNvPr id="4" name="TextBox 3">
            <a:extLst>
              <a:ext uri="{FF2B5EF4-FFF2-40B4-BE49-F238E27FC236}">
                <a16:creationId xmlns:a16="http://schemas.microsoft.com/office/drawing/2014/main" id="{D6785F3C-0B92-8693-D560-DD33ACFBCA0A}"/>
              </a:ext>
            </a:extLst>
          </p:cNvPr>
          <p:cNvSpPr txBox="1"/>
          <p:nvPr/>
        </p:nvSpPr>
        <p:spPr>
          <a:xfrm>
            <a:off x="1708668" y="3131899"/>
            <a:ext cx="8229600" cy="3524042"/>
          </a:xfrm>
          <a:prstGeom prst="rect">
            <a:avLst/>
          </a:prstGeom>
          <a:noFill/>
        </p:spPr>
        <p:txBody>
          <a:bodyPr wrap="square" numCol="2" rtlCol="0">
            <a:spAutoFit/>
          </a:bodyPr>
          <a:lstStyle/>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Intellectual Disability</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Hearing Impairment</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Speech or Language Impairment</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Visual Impairment</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Emotional Disability</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Orthopedic Impairments</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Autism</a:t>
            </a:r>
          </a:p>
          <a:p>
            <a:pPr>
              <a:spcBef>
                <a:spcPts val="400"/>
              </a:spcBef>
              <a:buClr>
                <a:schemeClr val="bg2"/>
              </a:buClr>
              <a:defRPr/>
            </a:pPr>
            <a:endParaRPr lang="en-US" sz="1400" dirty="0">
              <a:solidFill>
                <a:schemeClr val="accent4"/>
              </a:solidFill>
              <a:latin typeface="Arial" panose="020B0604020202020204" pitchFamily="34" charset="0"/>
              <a:cs typeface="Arial" panose="020B0604020202020204" pitchFamily="34" charset="0"/>
            </a:endParaRPr>
          </a:p>
          <a:p>
            <a:pPr>
              <a:spcBef>
                <a:spcPts val="400"/>
              </a:spcBef>
              <a:buClr>
                <a:schemeClr val="bg2"/>
              </a:buClr>
              <a:defRPr/>
            </a:pPr>
            <a:endParaRPr lang="en-US" sz="1400" dirty="0">
              <a:solidFill>
                <a:schemeClr val="accent4"/>
              </a:solidFill>
              <a:latin typeface="Arial" panose="020B0604020202020204" pitchFamily="34" charset="0"/>
              <a:cs typeface="Arial" panose="020B0604020202020204" pitchFamily="34" charset="0"/>
            </a:endParaRPr>
          </a:p>
          <a:p>
            <a:pPr>
              <a:spcBef>
                <a:spcPts val="400"/>
              </a:spcBef>
              <a:buClr>
                <a:schemeClr val="bg2"/>
              </a:buClr>
              <a:defRPr/>
            </a:pPr>
            <a:endParaRPr lang="en-US" sz="1400" dirty="0">
              <a:solidFill>
                <a:schemeClr val="accent4"/>
              </a:solidFill>
              <a:latin typeface="Arial" panose="020B0604020202020204" pitchFamily="34" charset="0"/>
              <a:cs typeface="Arial" panose="020B0604020202020204" pitchFamily="34" charset="0"/>
            </a:endParaRPr>
          </a:p>
          <a:p>
            <a:pPr marL="342900" indent="-342900">
              <a:spcBef>
                <a:spcPts val="400"/>
              </a:spcBef>
              <a:buClr>
                <a:schemeClr val="bg2"/>
              </a:buClr>
              <a:buFont typeface="Wingdings" panose="05000000000000000000" pitchFamily="2" charset="2"/>
              <a:buChar char="v"/>
              <a:defRPr/>
            </a:pPr>
            <a:endParaRPr lang="en-US" sz="1400" dirty="0">
              <a:solidFill>
                <a:schemeClr val="accent4"/>
              </a:solidFill>
              <a:latin typeface="Arial" panose="020B0604020202020204" pitchFamily="34" charset="0"/>
              <a:cs typeface="Arial" panose="020B0604020202020204" pitchFamily="34" charset="0"/>
            </a:endParaRPr>
          </a:p>
          <a:p>
            <a:pPr>
              <a:spcBef>
                <a:spcPts val="400"/>
              </a:spcBef>
              <a:buClr>
                <a:schemeClr val="bg2"/>
              </a:buClr>
              <a:defRPr/>
            </a:pPr>
            <a:r>
              <a:rPr lang="en-US" sz="1400" dirty="0">
                <a:solidFill>
                  <a:schemeClr val="accent4"/>
                </a:solidFill>
                <a:latin typeface="Arial" panose="020B0604020202020204" pitchFamily="34" charset="0"/>
                <a:cs typeface="Arial" panose="020B0604020202020204" pitchFamily="34" charset="0"/>
              </a:rPr>
              <a:t>Traumatic Brain Injury (TBI)</a:t>
            </a:r>
          </a:p>
          <a:p>
            <a:pPr>
              <a:spcBef>
                <a:spcPts val="400"/>
              </a:spcBef>
              <a:buClr>
                <a:schemeClr val="bg2"/>
              </a:buClr>
              <a:defRPr/>
            </a:pPr>
            <a:endParaRPr lang="en-US" sz="1400" dirty="0">
              <a:solidFill>
                <a:schemeClr val="accent4"/>
              </a:solidFill>
              <a:latin typeface="Arial" panose="020B0604020202020204" pitchFamily="34" charset="0"/>
              <a:cs typeface="Arial" panose="020B0604020202020204" pitchFamily="34" charset="0"/>
            </a:endParaRP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Traumatic Brain Injury (TBI) </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Other Health Impairments (OHI)</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Specific Learning Disability </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Deaf/Blindness</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Deafness</a:t>
            </a:r>
          </a:p>
          <a:p>
            <a:pPr marL="342900" indent="-342900">
              <a:spcBef>
                <a:spcPts val="400"/>
              </a:spcBef>
              <a:buClr>
                <a:schemeClr val="bg2"/>
              </a:buClr>
              <a:buFont typeface="Wingdings" panose="05000000000000000000" pitchFamily="2" charset="2"/>
              <a:buChar char="v"/>
              <a:defRPr/>
            </a:pPr>
            <a:r>
              <a:rPr lang="en-US" sz="1400" dirty="0">
                <a:solidFill>
                  <a:schemeClr val="accent4"/>
                </a:solidFill>
                <a:latin typeface="Arial" panose="020B0604020202020204" pitchFamily="34" charset="0"/>
                <a:cs typeface="Arial" panose="020B0604020202020204" pitchFamily="34" charset="0"/>
              </a:rPr>
              <a:t>Multiple Disabilities  </a:t>
            </a:r>
          </a:p>
          <a:p>
            <a:pPr marL="342900" indent="-342900">
              <a:spcBef>
                <a:spcPct val="20000"/>
              </a:spcBef>
              <a:buClr>
                <a:srgbClr val="A50021"/>
              </a:buClr>
              <a:buFont typeface="Wingdings" panose="05000000000000000000" pitchFamily="2" charset="2"/>
              <a:buChar char="§"/>
            </a:pPr>
            <a:endParaRPr lang="en-US" sz="1600" dirty="0">
              <a:solidFill>
                <a:schemeClr val="accent4"/>
              </a:solidFill>
              <a:latin typeface="Arial" panose="020B0604020202020204" pitchFamily="34" charset="0"/>
              <a:cs typeface="Arial" panose="020B0604020202020204" pitchFamily="34" charset="0"/>
            </a:endParaRPr>
          </a:p>
          <a:p>
            <a:endParaRPr lang="en-US" dirty="0">
              <a:solidFill>
                <a:schemeClr val="accent4"/>
              </a:solidFill>
            </a:endParaRPr>
          </a:p>
        </p:txBody>
      </p:sp>
      <p:sp>
        <p:nvSpPr>
          <p:cNvPr id="6" name="TextBox 5">
            <a:extLst>
              <a:ext uri="{FF2B5EF4-FFF2-40B4-BE49-F238E27FC236}">
                <a16:creationId xmlns:a16="http://schemas.microsoft.com/office/drawing/2014/main" id="{A69FD221-93FD-8786-6E10-F0BD265A78F5}"/>
              </a:ext>
            </a:extLst>
          </p:cNvPr>
          <p:cNvSpPr txBox="1"/>
          <p:nvPr/>
        </p:nvSpPr>
        <p:spPr>
          <a:xfrm>
            <a:off x="355107" y="5051774"/>
            <a:ext cx="7446510" cy="1717397"/>
          </a:xfrm>
          <a:prstGeom prst="rect">
            <a:avLst/>
          </a:prstGeom>
          <a:solidFill>
            <a:srgbClr val="A9A9A9"/>
          </a:solidFill>
          <a:ln>
            <a:solidFill>
              <a:srgbClr val="007582"/>
            </a:solidFill>
          </a:ln>
        </p:spPr>
        <p:txBody>
          <a:bodyPr vert="horz" lIns="91440" tIns="45720" rIns="91440" bIns="45720" rtlCol="0" anchor="t">
            <a:noAutofit/>
          </a:bodyPr>
          <a:lstStyle>
            <a:defPPr>
              <a:defRPr lang="en-US"/>
            </a:defPPr>
            <a:lvl1pPr marL="342900" indent="-342900" defTabSz="457207">
              <a:lnSpc>
                <a:spcPct val="90000"/>
              </a:lnSpc>
              <a:spcBef>
                <a:spcPts val="1000"/>
              </a:spcBef>
              <a:spcAft>
                <a:spcPts val="0"/>
              </a:spcAft>
              <a:buClr>
                <a:schemeClr val="bg2">
                  <a:lumMod val="40000"/>
                  <a:lumOff val="60000"/>
                </a:schemeClr>
              </a:buClr>
              <a:buSzPct val="80000"/>
              <a:buFont typeface="Wingdings" panose="05000000000000000000" pitchFamily="2" charset="2"/>
              <a:buChar char="v"/>
              <a:defRPr sz="1600" b="0" i="0">
                <a:solidFill>
                  <a:schemeClr val="accent4"/>
                </a:solidFill>
                <a:latin typeface="Arial"/>
                <a:ea typeface="+mj-ea"/>
                <a:cs typeface="Arial"/>
              </a:defRPr>
            </a:lvl1pPr>
            <a:lvl2pPr marL="742962" indent="-285755" defTabSz="457207">
              <a:spcBef>
                <a:spcPts val="1000"/>
              </a:spcBef>
              <a:spcAft>
                <a:spcPts val="0"/>
              </a:spcAft>
              <a:buClr>
                <a:schemeClr val="bg2">
                  <a:lumMod val="40000"/>
                  <a:lumOff val="60000"/>
                </a:schemeClr>
              </a:buClr>
              <a:buSzPct val="80000"/>
              <a:buFont typeface="Wingdings 3" charset="2"/>
              <a:buChar char=""/>
              <a:defRPr b="0" i="0">
                <a:latin typeface="+mj-lt"/>
                <a:ea typeface="+mj-ea"/>
                <a:cs typeface="+mj-cs"/>
              </a:defRPr>
            </a:lvl2pPr>
            <a:lvl3pPr marL="400058" lvl="2" indent="0" defTabSz="457207">
              <a:lnSpc>
                <a:spcPct val="90000"/>
              </a:lnSpc>
              <a:spcBef>
                <a:spcPts val="1000"/>
              </a:spcBef>
              <a:spcAft>
                <a:spcPts val="0"/>
              </a:spcAft>
              <a:buClr>
                <a:schemeClr val="bg2">
                  <a:lumMod val="40000"/>
                  <a:lumOff val="60000"/>
                </a:schemeClr>
              </a:buClr>
              <a:buSzPct val="80000"/>
              <a:buFont typeface="Wingdings" panose="05000000000000000000" pitchFamily="2" charset="2"/>
              <a:buNone/>
              <a:defRPr b="1" i="0">
                <a:solidFill>
                  <a:schemeClr val="accent4"/>
                </a:solidFill>
                <a:latin typeface="Arial"/>
                <a:ea typeface="+mj-ea"/>
                <a:cs typeface="Arial"/>
              </a:defRPr>
            </a:lvl3pPr>
            <a:lvl4pPr marL="160022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4pPr>
            <a:lvl5pPr marL="205743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5pPr>
            <a:lvl6pPr marL="2514642"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6pPr>
            <a:lvl7pPr marL="2971849"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7pPr>
            <a:lvl8pPr marL="3429057"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8pPr>
            <a:lvl9pPr marL="3886264" indent="-228604" defTabSz="457207">
              <a:spcBef>
                <a:spcPts val="1000"/>
              </a:spcBef>
              <a:spcAft>
                <a:spcPts val="0"/>
              </a:spcAft>
              <a:buClr>
                <a:schemeClr val="bg2">
                  <a:lumMod val="40000"/>
                  <a:lumOff val="60000"/>
                </a:schemeClr>
              </a:buClr>
              <a:buSzPct val="80000"/>
              <a:buFont typeface="Wingdings 3" charset="2"/>
              <a:buChar char=""/>
              <a:defRPr sz="1400" b="0" i="0">
                <a:latin typeface="+mj-lt"/>
                <a:ea typeface="+mj-ea"/>
                <a:cs typeface="+mj-cs"/>
              </a:defRPr>
            </a:lvl9pPr>
          </a:lstStyle>
          <a:p>
            <a:pPr algn="just">
              <a:lnSpc>
                <a:spcPct val="100000"/>
              </a:lnSpc>
            </a:pPr>
            <a:r>
              <a:rPr lang="en-US"/>
              <a:t>A diagnosis may not be enough</a:t>
            </a:r>
          </a:p>
          <a:p>
            <a:pPr algn="just">
              <a:lnSpc>
                <a:spcPct val="100000"/>
              </a:lnSpc>
            </a:pPr>
            <a:r>
              <a:rPr lang="en-US"/>
              <a:t>Classification should not determine placement or services, but it does in some cases</a:t>
            </a:r>
          </a:p>
          <a:p>
            <a:pPr algn="just">
              <a:lnSpc>
                <a:spcPct val="100000"/>
              </a:lnSpc>
            </a:pPr>
            <a:r>
              <a:rPr lang="en-US"/>
              <a:t>Students are served according to need, </a:t>
            </a:r>
            <a:r>
              <a:rPr lang="en-US" u="sng"/>
              <a:t>not</a:t>
            </a:r>
            <a:r>
              <a:rPr lang="en-US"/>
              <a:t> classification</a:t>
            </a:r>
          </a:p>
          <a:p>
            <a:pPr algn="just">
              <a:lnSpc>
                <a:spcPct val="100000"/>
              </a:lnSpc>
            </a:pPr>
            <a:r>
              <a:rPr lang="en-US"/>
              <a:t>The goal is providing FAPE in LRE</a:t>
            </a:r>
          </a:p>
        </p:txBody>
      </p:sp>
    </p:spTree>
    <p:extLst>
      <p:ext uri="{BB962C8B-B14F-4D97-AF65-F5344CB8AC3E}">
        <p14:creationId xmlns:p14="http://schemas.microsoft.com/office/powerpoint/2010/main" val="49874950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67BC8DBC-EE0B-8992-8ACD-0FD5B21D5215}"/>
              </a:ext>
            </a:extLst>
          </p:cNvPr>
          <p:cNvSpPr>
            <a:spLocks noGrp="1"/>
          </p:cNvSpPr>
          <p:nvPr>
            <p:ph type="title"/>
          </p:nvPr>
        </p:nvSpPr>
        <p:spPr>
          <a:xfrm>
            <a:off x="0" y="393075"/>
            <a:ext cx="9143999" cy="1359090"/>
          </a:xfrm>
        </p:spPr>
        <p:txBody>
          <a:bodyPr vert="horz" lIns="91440" tIns="45720" rIns="91440" bIns="45720" rtlCol="0" anchor="ctr">
            <a:normAutofit/>
          </a:bodyPr>
          <a:lstStyle/>
          <a:p>
            <a:pPr algn="ctr" defTabSz="457200"/>
            <a:r>
              <a:rPr lang="en-US" sz="3800" b="1">
                <a:solidFill>
                  <a:schemeClr val="bg1"/>
                </a:solidFill>
                <a:latin typeface="Arial headings"/>
              </a:rPr>
              <a:t>Who is entitled to </a:t>
            </a:r>
            <a:br>
              <a:rPr lang="en-US" sz="3800" b="1">
                <a:solidFill>
                  <a:schemeClr val="bg1"/>
                </a:solidFill>
                <a:latin typeface="Arial headings"/>
              </a:rPr>
            </a:br>
            <a:r>
              <a:rPr lang="en-US" sz="3800" b="1">
                <a:solidFill>
                  <a:schemeClr val="bg1"/>
                </a:solidFill>
                <a:latin typeface="Arial headings"/>
              </a:rPr>
              <a:t>Special Education?</a:t>
            </a:r>
            <a:endParaRPr lang="en-US" sz="3800" b="1" i="1" kern="1200">
              <a:solidFill>
                <a:schemeClr val="bg1"/>
              </a:solidFill>
              <a:latin typeface="Arial headings"/>
            </a:endParaRPr>
          </a:p>
        </p:txBody>
      </p:sp>
      <p:pic>
        <p:nvPicPr>
          <p:cNvPr id="7" name="Picture 6" descr="Text&#10;&#10;Description automatically generated with medium confidence">
            <a:extLst>
              <a:ext uri="{FF2B5EF4-FFF2-40B4-BE49-F238E27FC236}">
                <a16:creationId xmlns:a16="http://schemas.microsoft.com/office/drawing/2014/main" id="{A4FB366A-B25E-E19F-7D0C-3AC3F24CD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274283"/>
            <a:ext cx="1016170" cy="494888"/>
          </a:xfrm>
          <a:prstGeom prst="rect">
            <a:avLst/>
          </a:prstGeom>
        </p:spPr>
      </p:pic>
      <p:sp>
        <p:nvSpPr>
          <p:cNvPr id="3" name="Slide Number Placeholder 2">
            <a:extLst>
              <a:ext uri="{FF2B5EF4-FFF2-40B4-BE49-F238E27FC236}">
                <a16:creationId xmlns:a16="http://schemas.microsoft.com/office/drawing/2014/main" id="{190A9320-BA95-9F62-3B58-784E5E8A27BB}"/>
              </a:ext>
            </a:extLst>
          </p:cNvPr>
          <p:cNvSpPr>
            <a:spLocks noGrp="1"/>
          </p:cNvSpPr>
          <p:nvPr>
            <p:ph type="sldNum" sz="quarter" idx="12"/>
          </p:nvPr>
        </p:nvSpPr>
        <p:spPr/>
        <p:txBody>
          <a:bodyPr/>
          <a:lstStyle/>
          <a:p>
            <a:fld id="{03F4D567-B7B4-473A-A858-9C3859BA076C}" type="slidenum">
              <a:rPr lang="en-US" smtClean="0"/>
              <a:t>9</a:t>
            </a:fld>
            <a:endParaRPr lang="en-US"/>
          </a:p>
        </p:txBody>
      </p:sp>
      <p:sp>
        <p:nvSpPr>
          <p:cNvPr id="9" name="TextBox 8">
            <a:extLst>
              <a:ext uri="{FF2B5EF4-FFF2-40B4-BE49-F238E27FC236}">
                <a16:creationId xmlns:a16="http://schemas.microsoft.com/office/drawing/2014/main" id="{301AE59E-73A5-9123-4928-B1B6EC2D2FB1}"/>
              </a:ext>
            </a:extLst>
          </p:cNvPr>
          <p:cNvSpPr txBox="1"/>
          <p:nvPr/>
        </p:nvSpPr>
        <p:spPr>
          <a:xfrm>
            <a:off x="1319742" y="2618440"/>
            <a:ext cx="6681258" cy="3170612"/>
          </a:xfrm>
          <a:prstGeom prst="rect">
            <a:avLst/>
          </a:prstGeom>
          <a:noFill/>
        </p:spPr>
        <p:txBody>
          <a:bodyPr wrap="square" rtlCol="0">
            <a:spAutoFit/>
          </a:bodyPr>
          <a:lstStyle/>
          <a:p>
            <a:pPr marL="342900" indent="-342900" algn="just">
              <a:spcBef>
                <a:spcPts val="1000"/>
              </a:spcBef>
              <a:buClr>
                <a:schemeClr val="bg2"/>
              </a:buClr>
              <a:buFont typeface="Wingdings" panose="05000000000000000000" pitchFamily="2" charset="2"/>
              <a:buChar char="v"/>
              <a:defRPr/>
            </a:pPr>
            <a:r>
              <a:rPr lang="en-US" sz="1700">
                <a:solidFill>
                  <a:schemeClr val="accent4"/>
                </a:solidFill>
                <a:latin typeface="Arial" panose="020B0604020202020204" pitchFamily="34" charset="0"/>
                <a:cs typeface="Arial" panose="020B0604020202020204" pitchFamily="34" charset="0"/>
              </a:rPr>
              <a:t>Student has a disability and requires specially modified instruction</a:t>
            </a:r>
            <a:endParaRPr lang="en-US" sz="1700">
              <a:solidFill>
                <a:schemeClr val="accent4"/>
              </a:solidFill>
              <a:latin typeface="Arial" panose="020B0604020202020204" pitchFamily="34" charset="0"/>
              <a:ea typeface="+mj-ea"/>
              <a:cs typeface="Arial" panose="020B0604020202020204" pitchFamily="34" charset="0"/>
            </a:endParaRPr>
          </a:p>
          <a:p>
            <a:pPr marL="342900" indent="-342900" algn="just">
              <a:spcBef>
                <a:spcPts val="1000"/>
              </a:spcBef>
              <a:buClr>
                <a:schemeClr val="bg2"/>
              </a:buClr>
              <a:buFont typeface="Wingdings" panose="05000000000000000000" pitchFamily="2" charset="2"/>
              <a:buChar char="v"/>
              <a:defRPr/>
            </a:pPr>
            <a:r>
              <a:rPr lang="en-US" sz="1700">
                <a:solidFill>
                  <a:schemeClr val="accent4"/>
                </a:solidFill>
                <a:latin typeface="Arial" panose="020B0604020202020204" pitchFamily="34" charset="0"/>
                <a:ea typeface="+mj-ea"/>
                <a:cs typeface="Arial" panose="020B0604020202020204" pitchFamily="34" charset="0"/>
              </a:rPr>
              <a:t>Includes students who do not have cognitive limitations (e.g., students with physical disabilities, mental disabilities, ADHD, bipolar disorder, etc.)</a:t>
            </a:r>
          </a:p>
          <a:p>
            <a:pPr>
              <a:lnSpc>
                <a:spcPct val="300000"/>
              </a:lnSpc>
              <a:spcBef>
                <a:spcPts val="1000"/>
              </a:spcBef>
            </a:pPr>
            <a:endParaRPr lang="en-US" sz="1700">
              <a:solidFill>
                <a:schemeClr val="accent4"/>
              </a:solidFill>
              <a:latin typeface="Arial" panose="020B0604020202020204" pitchFamily="34" charset="0"/>
              <a:cs typeface="Arial" panose="020B0604020202020204" pitchFamily="34" charset="0"/>
            </a:endParaRPr>
          </a:p>
          <a:p>
            <a:pPr>
              <a:lnSpc>
                <a:spcPct val="300000"/>
              </a:lnSpc>
              <a:spcBef>
                <a:spcPts val="1000"/>
              </a:spcBef>
            </a:pPr>
            <a:endParaRPr lang="en-US" sz="160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01398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rgbClr val="EDEDED"/>
      </a:dk1>
      <a:lt1>
        <a:srgbClr val="F8F8F8"/>
      </a:lt1>
      <a:dk2>
        <a:srgbClr val="428994"/>
      </a:dk2>
      <a:lt2>
        <a:srgbClr val="428994"/>
      </a:lt2>
      <a:accent1>
        <a:srgbClr val="8C2233"/>
      </a:accent1>
      <a:accent2>
        <a:srgbClr val="3E919C"/>
      </a:accent2>
      <a:accent3>
        <a:srgbClr val="767676"/>
      </a:accent3>
      <a:accent4>
        <a:srgbClr val="000000"/>
      </a:accent4>
      <a:accent5>
        <a:srgbClr val="5F5F5F"/>
      </a:accent5>
      <a:accent6>
        <a:srgbClr val="4D4D4D"/>
      </a:accent6>
      <a:hlink>
        <a:srgbClr val="C00000"/>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58EE6D7BC4E048B08F03894465B41D" ma:contentTypeVersion="14" ma:contentTypeDescription="Create a new document." ma:contentTypeScope="" ma:versionID="c71957c31c864a72fd224c77a51d1fbb">
  <xsd:schema xmlns:xsd="http://www.w3.org/2001/XMLSchema" xmlns:xs="http://www.w3.org/2001/XMLSchema" xmlns:p="http://schemas.microsoft.com/office/2006/metadata/properties" xmlns:ns3="a3809292-80da-46ff-96e3-74e4c3cda757" xmlns:ns4="079a1df7-ada8-4e26-842e-3f776753208a" targetNamespace="http://schemas.microsoft.com/office/2006/metadata/properties" ma:root="true" ma:fieldsID="060f0078fc532a7b5106707778edb730" ns3:_="" ns4:_="">
    <xsd:import namespace="a3809292-80da-46ff-96e3-74e4c3cda757"/>
    <xsd:import namespace="079a1df7-ada8-4e26-842e-3f77675320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09292-80da-46ff-96e3-74e4c3cd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9a1df7-ada8-4e26-842e-3f77675320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3809292-80da-46ff-96e3-74e4c3cda757" xsi:nil="true"/>
    <SharedWithUsers xmlns="079a1df7-ada8-4e26-842e-3f776753208a">
      <UserInfo>
        <DisplayName>Michelle Kraus</DisplayName>
        <AccountId>53</AccountId>
        <AccountType/>
      </UserInfo>
    </SharedWithUsers>
  </documentManagement>
</p:properties>
</file>

<file path=customXml/itemProps1.xml><?xml version="1.0" encoding="utf-8"?>
<ds:datastoreItem xmlns:ds="http://schemas.openxmlformats.org/officeDocument/2006/customXml" ds:itemID="{E0309B50-8137-4590-8898-E1F8F8ED22AE}">
  <ds:schemaRefs>
    <ds:schemaRef ds:uri="079a1df7-ada8-4e26-842e-3f776753208a"/>
    <ds:schemaRef ds:uri="a3809292-80da-46ff-96e3-74e4c3cda7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95F3D6-9661-4F81-9CBE-02B855E4D880}">
  <ds:schemaRefs>
    <ds:schemaRef ds:uri="http://schemas.microsoft.com/sharepoint/v3/contenttype/forms"/>
  </ds:schemaRefs>
</ds:datastoreItem>
</file>

<file path=customXml/itemProps3.xml><?xml version="1.0" encoding="utf-8"?>
<ds:datastoreItem xmlns:ds="http://schemas.openxmlformats.org/officeDocument/2006/customXml" ds:itemID="{1D55C144-DFA7-4432-8977-AB5B32CA0E34}">
  <ds:schemaRefs>
    <ds:schemaRef ds:uri="079a1df7-ada8-4e26-842e-3f776753208a"/>
    <ds:schemaRef ds:uri="a3809292-80da-46ff-96e3-74e4c3cda7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0</TotalTime>
  <Words>5901</Words>
  <Application>Microsoft Office PowerPoint</Application>
  <PresentationFormat>On-screen Show (4:3)</PresentationFormat>
  <Paragraphs>611</Paragraphs>
  <Slides>43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headings</vt:lpstr>
      <vt:lpstr>Calibri</vt:lpstr>
      <vt:lpstr>Century Gothic</vt:lpstr>
      <vt:lpstr>Tahoma</vt:lpstr>
      <vt:lpstr>Times New Roman</vt:lpstr>
      <vt:lpstr>Wingdings</vt:lpstr>
      <vt:lpstr>Wingdings 3</vt:lpstr>
      <vt:lpstr>Ion</vt:lpstr>
      <vt:lpstr>SPECIAL  EDUCATION  TRAINING FOR  PARENTS  AND ADVOCATES   Paola Martínez Boone, MSW Senior Advocate &amp;  Special Education Coordinator   Michelle Kraus, LMSW  Senior Social Worker  </vt:lpstr>
      <vt:lpstr>Sharing NYLPI’s Work</vt:lpstr>
      <vt:lpstr>Introducing NYLPI Our Mission</vt:lpstr>
      <vt:lpstr>More About NYLPI</vt:lpstr>
      <vt:lpstr>Disability Justice</vt:lpstr>
      <vt:lpstr>Training Agenda </vt:lpstr>
      <vt:lpstr>What is…?</vt:lpstr>
      <vt:lpstr>Who is a Child with a  Disability?</vt:lpstr>
      <vt:lpstr>Who is entitled to  Special Education?</vt:lpstr>
      <vt:lpstr>Who is involved in the  Special Education process?</vt:lpstr>
      <vt:lpstr>What does the Special  Education process look like?</vt:lpstr>
      <vt:lpstr>What are the different  “systems” where a child can  receive special education?</vt:lpstr>
      <vt:lpstr>What are Evaluations?</vt:lpstr>
      <vt:lpstr>What are Evaluations  continued…?  </vt:lpstr>
      <vt:lpstr>What is an Individualized  Education Program (IEP)? </vt:lpstr>
      <vt:lpstr>Section 504 (§504)</vt:lpstr>
      <vt:lpstr>How do I request a  §504 Plan?</vt:lpstr>
      <vt:lpstr>What ASD Programs are  available within the DOE? </vt:lpstr>
      <vt:lpstr>What is the NEST Program  and how does a student qualify?</vt:lpstr>
      <vt:lpstr>What is the HORIZON  Program and how does a  student qualify?</vt:lpstr>
      <vt:lpstr>What is the ACES Program  and how does a student qualify?</vt:lpstr>
      <vt:lpstr>What is the AIMS program  and how does a student qualify?</vt:lpstr>
      <vt:lpstr>What should I do if the school  is always calling me  regarding my child’s behavior? </vt:lpstr>
      <vt:lpstr>What types of Child and  Adolescent Mental Health  Services are available in NYC? </vt:lpstr>
      <vt:lpstr>What types of Child and  Adolescent Mental Health  Services are available in NYC? </vt:lpstr>
      <vt:lpstr>What is Clinic Treatment?</vt:lpstr>
      <vt:lpstr>PowerPoint Presentation</vt:lpstr>
      <vt:lpstr>What are Types of Abuse?</vt:lpstr>
      <vt:lpstr>Due Process Rights: What if I Do Not Agree With The  IEP Team’s Recommendations? </vt:lpstr>
      <vt:lpstr>Mediation Centers in  New York City </vt:lpstr>
      <vt:lpstr>Who is in charge of my child’s  IEP if my child is in a  Charter School? </vt:lpstr>
      <vt:lpstr>What if my child’s Charter School  is not meeting the  students’ needs? </vt:lpstr>
      <vt:lpstr>Private School Placements</vt:lpstr>
      <vt:lpstr>PowerPoint Presentation</vt:lpstr>
      <vt:lpstr>For Non-Approved  Private Schools </vt:lpstr>
      <vt:lpstr>What is  Transition Planning?</vt:lpstr>
      <vt:lpstr>What is the  Transition Planning Timeline?</vt:lpstr>
      <vt:lpstr>Transition Planning  Resource Links</vt:lpstr>
      <vt:lpstr>New York Special  Education Resources</vt:lpstr>
      <vt:lpstr>List of NYLPI Fact Sheets</vt:lpstr>
      <vt:lpstr>PowerPoint Presentation</vt:lpstr>
      <vt:lpstr>Questions? </vt:lpstr>
      <vt:lpstr>  Thank You Gracias Mèsi   谢谢 (Xièxiè) Спасибо  धन्यवाद (dhanyavaad) Grazie 고맙습니다 (gomabseubnida) شكرا (Shukraan)     </vt:lpstr>
    </vt:vector>
  </TitlesOfParts>
  <Company>NYLPI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NYLPI</dc:creator>
  <cp:lastModifiedBy>Paola Martinez Boone</cp:lastModifiedBy>
  <cp:revision>2</cp:revision>
  <cp:lastPrinted>2018-08-07T13:57:06Z</cp:lastPrinted>
  <dcterms:created xsi:type="dcterms:W3CDTF">2006-07-12T19:02:31Z</dcterms:created>
  <dcterms:modified xsi:type="dcterms:W3CDTF">2024-04-18T17:18:21Z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0x0101040024FB596B2981DD4C9192AE99CB17F110</vt:lpwstr>
  </property>
  <property fmtid="{D5CDD505-2E9C-101B-9397-08002B2CF9AE}" pid="3" name="_dlc_DocId">
    <vt:lpwstr>ZKDKKNHUHKQU-1993383766-886087</vt:lpwstr>
  </property>
  <property fmtid="{D5CDD505-2E9C-101B-9397-08002B2CF9AE}" pid="4" name="_dlc_DocIdItemGuid">
    <vt:lpwstr>acde90ed-35c9-4087-bfdb-dab607512427</vt:lpwstr>
  </property>
  <property fmtid="{D5CDD505-2E9C-101B-9397-08002B2CF9AE}" pid="5" name="_dlc_DocIdUrl">
    <vt:lpwstr>https://nylpi1.sharepoint.com/sites/staff/_layouts/15/DocIdRedir.aspx?ID=ZKDKKNHUHKQU-1993383766-886087, ZKDKKNHUHKQU-1993383766-886087</vt:lpwstr>
  </property>
</Properties>
</file>