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1" r:id="rId2"/>
    <p:sldId id="272" r:id="rId3"/>
    <p:sldId id="280" r:id="rId4"/>
    <p:sldId id="273" r:id="rId5"/>
    <p:sldId id="278" r:id="rId6"/>
    <p:sldId id="260" r:id="rId7"/>
    <p:sldId id="261" r:id="rId8"/>
    <p:sldId id="276" r:id="rId9"/>
    <p:sldId id="263" r:id="rId10"/>
    <p:sldId id="282" r:id="rId11"/>
    <p:sldId id="283" r:id="rId12"/>
    <p:sldId id="284" r:id="rId13"/>
    <p:sldId id="285" r:id="rId14"/>
    <p:sldId id="277" r:id="rId1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96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659" cy="466164"/>
          </a:xfrm>
          <a:prstGeom prst="rect">
            <a:avLst/>
          </a:prstGeom>
        </p:spPr>
        <p:txBody>
          <a:bodyPr vert="horz" lIns="90716" tIns="45358" rIns="90716" bIns="453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867" y="0"/>
            <a:ext cx="3043659" cy="466164"/>
          </a:xfrm>
          <a:prstGeom prst="rect">
            <a:avLst/>
          </a:prstGeom>
        </p:spPr>
        <p:txBody>
          <a:bodyPr vert="horz" lIns="90716" tIns="45358" rIns="90716" bIns="45358" rtlCol="0"/>
          <a:lstStyle>
            <a:lvl1pPr algn="r">
              <a:defRPr sz="1200"/>
            </a:lvl1pPr>
          </a:lstStyle>
          <a:p>
            <a:fld id="{0FF4D2EA-7A6A-4D27-8FDE-DC0624487A96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1361"/>
            <a:ext cx="3043659" cy="466164"/>
          </a:xfrm>
          <a:prstGeom prst="rect">
            <a:avLst/>
          </a:prstGeom>
        </p:spPr>
        <p:txBody>
          <a:bodyPr vert="horz" lIns="90716" tIns="45358" rIns="90716" bIns="453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867" y="8841361"/>
            <a:ext cx="3043659" cy="466164"/>
          </a:xfrm>
          <a:prstGeom prst="rect">
            <a:avLst/>
          </a:prstGeom>
        </p:spPr>
        <p:txBody>
          <a:bodyPr vert="horz" lIns="90716" tIns="45358" rIns="90716" bIns="45358" rtlCol="0" anchor="b"/>
          <a:lstStyle>
            <a:lvl1pPr algn="r">
              <a:defRPr sz="1200"/>
            </a:lvl1pPr>
          </a:lstStyle>
          <a:p>
            <a:fld id="{5B2E2BAE-A00F-4174-A9A2-A2603A3427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32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311" tIns="46656" rIns="93311" bIns="4665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1" tIns="46656" rIns="93311" bIns="46656" rtlCol="0"/>
          <a:lstStyle>
            <a:lvl1pPr algn="r">
              <a:defRPr sz="1200"/>
            </a:lvl1pPr>
          </a:lstStyle>
          <a:p>
            <a:fld id="{E1439090-A110-4A6D-92E8-3016BEEE6098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1" tIns="46656" rIns="93311" bIns="4665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11" tIns="46656" rIns="93311" bIns="466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11" tIns="46656" rIns="93311" bIns="4665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1" tIns="46656" rIns="93311" bIns="46656" rtlCol="0" anchor="b"/>
          <a:lstStyle>
            <a:lvl1pPr algn="r">
              <a:defRPr sz="1200"/>
            </a:lvl1pPr>
          </a:lstStyle>
          <a:p>
            <a:fld id="{B28293D9-C5E4-4652-BDFD-A0C07F18DC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606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366414-55AD-449B-9D95-EAAF6ACDB5EF}" type="slidenum">
              <a:rPr lang="en-US">
                <a:ea typeface="ＭＳ Ｐゴシック" pitchFamily="1" charset="-128"/>
              </a:rPr>
              <a:pPr/>
              <a:t>2</a:t>
            </a:fld>
            <a:endParaRPr lang="en-US">
              <a:ea typeface="ＭＳ Ｐゴシック" pitchFamily="1" charset="-128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734" y="4422460"/>
            <a:ext cx="5149637" cy="4188778"/>
          </a:xfrm>
          <a:noFill/>
          <a:ln/>
        </p:spPr>
        <p:txBody>
          <a:bodyPr/>
          <a:lstStyle/>
          <a:p>
            <a:pPr eaLnBrk="1" hangingPunct="1"/>
            <a:endParaRPr lang="en-CA" smtClean="0"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3132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293D9-C5E4-4652-BDFD-A0C07F18DC4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9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936A0-61A8-4A68-87EA-A0028A8B73C3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588D-8B3E-46BD-ADDF-717D170ED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936A0-61A8-4A68-87EA-A0028A8B73C3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588D-8B3E-46BD-ADDF-717D170ED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936A0-61A8-4A68-87EA-A0028A8B73C3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588D-8B3E-46BD-ADDF-717D170ED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936A0-61A8-4A68-87EA-A0028A8B73C3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588D-8B3E-46BD-ADDF-717D170ED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936A0-61A8-4A68-87EA-A0028A8B73C3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588D-8B3E-46BD-ADDF-717D170ED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936A0-61A8-4A68-87EA-A0028A8B73C3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588D-8B3E-46BD-ADDF-717D170ED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936A0-61A8-4A68-87EA-A0028A8B73C3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588D-8B3E-46BD-ADDF-717D170ED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936A0-61A8-4A68-87EA-A0028A8B73C3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588D-8B3E-46BD-ADDF-717D170ED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936A0-61A8-4A68-87EA-A0028A8B73C3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588D-8B3E-46BD-ADDF-717D170ED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936A0-61A8-4A68-87EA-A0028A8B73C3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588D-8B3E-46BD-ADDF-717D170ED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936A0-61A8-4A68-87EA-A0028A8B73C3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588D-8B3E-46BD-ADDF-717D170ED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936A0-61A8-4A68-87EA-A0028A8B73C3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8588D-8B3E-46BD-ADDF-717D170ED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01752" y="5450632"/>
            <a:ext cx="3352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  By: Laura Villa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7000" y="190924"/>
            <a:ext cx="624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   </a:t>
            </a:r>
            <a:r>
              <a:rPr lang="en-US" sz="5400" b="1" dirty="0" smtClean="0"/>
              <a:t>Autism  Spectrum </a:t>
            </a:r>
          </a:p>
          <a:p>
            <a:r>
              <a:rPr lang="en-US" sz="5400" b="1" dirty="0"/>
              <a:t> </a:t>
            </a:r>
            <a:r>
              <a:rPr lang="en-US" sz="5400" b="1" dirty="0" smtClean="0"/>
              <a:t>     Disorder </a:t>
            </a:r>
            <a:r>
              <a:rPr lang="en-US" sz="5400" b="1" dirty="0" smtClean="0">
                <a:solidFill>
                  <a:srgbClr val="2A08B8"/>
                </a:solidFill>
              </a:rPr>
              <a:t>(ASD) </a:t>
            </a:r>
            <a:endParaRPr lang="en-US" sz="5400" b="1" dirty="0">
              <a:solidFill>
                <a:srgbClr val="2A08B8"/>
              </a:solidFill>
            </a:endParaRPr>
          </a:p>
        </p:txBody>
      </p:sp>
      <p:pic>
        <p:nvPicPr>
          <p:cNvPr id="8" name="Picture 2" descr="Typical Characteristics of Autism Spectrum Disorder | Otsim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6508" y="2186328"/>
            <a:ext cx="4724400" cy="314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lh6.googleusercontent.com/FKf5k-RYEiaOmUN5KUDgn9eRUTQ9-vuyO1VvceHrYKVk6WLwA230KjmHlQ3bG7HYOrlLnZI9x5cdhxOygtnr2eWf_9wIhb4cWlgdQffIVLwN5K-cv9O-_pxLaZcSMjXew1dUnQeemYxPh49OiWg1BsAM=s204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301961"/>
            <a:ext cx="2409245" cy="442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3" name="Rectangle 2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4" name="Rectangle 3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10" name="Google Shape;63;p14"/>
          <p:cNvSpPr/>
          <p:nvPr/>
        </p:nvSpPr>
        <p:spPr>
          <a:xfrm rot="10800000" flipH="1">
            <a:off x="14450" y="-14325"/>
            <a:ext cx="837300" cy="2569800"/>
          </a:xfrm>
          <a:prstGeom prst="rtTriangle">
            <a:avLst/>
          </a:prstGeom>
          <a:solidFill>
            <a:srgbClr val="008753"/>
          </a:solidFill>
          <a:ln w="9525" cap="flat" cmpd="sng">
            <a:solidFill>
              <a:srgbClr val="0087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60;p14"/>
          <p:cNvSpPr/>
          <p:nvPr/>
        </p:nvSpPr>
        <p:spPr>
          <a:xfrm rot="-5400000">
            <a:off x="5768700" y="3482700"/>
            <a:ext cx="2956200" cy="3794400"/>
          </a:xfrm>
          <a:prstGeom prst="rtTriangle">
            <a:avLst/>
          </a:prstGeom>
          <a:solidFill>
            <a:srgbClr val="FFCE2E"/>
          </a:solidFill>
          <a:ln w="9525" cap="flat" cmpd="sng">
            <a:solidFill>
              <a:srgbClr val="FFCE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65;p14"/>
          <p:cNvSpPr/>
          <p:nvPr/>
        </p:nvSpPr>
        <p:spPr>
          <a:xfrm rot="10800000">
            <a:off x="5994600" y="-50"/>
            <a:ext cx="3149400" cy="5094900"/>
          </a:xfrm>
          <a:prstGeom prst="rtTriangle">
            <a:avLst/>
          </a:prstGeom>
          <a:solidFill>
            <a:srgbClr val="4285F4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120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100" y="486650"/>
            <a:ext cx="6858000" cy="609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Other known characteristics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82025"/>
            <a:ext cx="7620000" cy="48006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Visual learners.</a:t>
            </a:r>
          </a:p>
          <a:p>
            <a:r>
              <a:rPr lang="en-US" sz="2200" dirty="0" smtClean="0"/>
              <a:t>Wandering.</a:t>
            </a:r>
          </a:p>
          <a:p>
            <a:r>
              <a:rPr lang="en-US" sz="2200" dirty="0" smtClean="0"/>
              <a:t>Broad range of intelligence.</a:t>
            </a:r>
          </a:p>
          <a:p>
            <a:r>
              <a:rPr lang="en-US" sz="2200" dirty="0" smtClean="0"/>
              <a:t>Splinter skills (</a:t>
            </a:r>
            <a:r>
              <a:rPr lang="en-US" sz="2200" dirty="0" err="1" smtClean="0"/>
              <a:t>hyperlexia</a:t>
            </a:r>
            <a:r>
              <a:rPr lang="en-US" sz="2200" dirty="0" smtClean="0"/>
              <a:t>) / savant skills.</a:t>
            </a:r>
          </a:p>
          <a:p>
            <a:r>
              <a:rPr lang="en-US" sz="2200" dirty="0" smtClean="0"/>
              <a:t>Up and down emotionally.</a:t>
            </a:r>
          </a:p>
          <a:p>
            <a:r>
              <a:rPr lang="en-US" sz="2200" dirty="0" smtClean="0"/>
              <a:t>Poor incidental learners.</a:t>
            </a:r>
          </a:p>
          <a:p>
            <a:r>
              <a:rPr lang="en-US" sz="2200" dirty="0" smtClean="0"/>
              <a:t>Unusual fears.</a:t>
            </a:r>
          </a:p>
          <a:p>
            <a:r>
              <a:rPr lang="en-US" sz="2200" dirty="0" smtClean="0"/>
              <a:t>Unusual food – feeding habits / picky eaters.</a:t>
            </a:r>
          </a:p>
          <a:p>
            <a:r>
              <a:rPr lang="en-US" sz="2200" dirty="0" smtClean="0"/>
              <a:t>Sensory issues /  difficulty processing sensations (sight, smell, hearing, taste, touch and two more: vestibular and </a:t>
            </a:r>
            <a:r>
              <a:rPr lang="en-US" sz="2200" dirty="0" err="1" smtClean="0"/>
              <a:t>propioception</a:t>
            </a:r>
            <a:r>
              <a:rPr lang="en-US" sz="2200" dirty="0" smtClean="0"/>
              <a:t> (motor planning).    </a:t>
            </a:r>
          </a:p>
          <a:p>
            <a:endParaRPr lang="en-US" sz="2200" dirty="0"/>
          </a:p>
        </p:txBody>
      </p:sp>
      <p:sp>
        <p:nvSpPr>
          <p:cNvPr id="4" name="Google Shape;70;p15"/>
          <p:cNvSpPr/>
          <p:nvPr/>
        </p:nvSpPr>
        <p:spPr>
          <a:xfrm>
            <a:off x="14450" y="6444575"/>
            <a:ext cx="9144000" cy="432900"/>
          </a:xfrm>
          <a:prstGeom prst="rect">
            <a:avLst/>
          </a:prstGeom>
          <a:solidFill>
            <a:srgbClr val="4285F4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63;p14"/>
          <p:cNvSpPr/>
          <p:nvPr/>
        </p:nvSpPr>
        <p:spPr>
          <a:xfrm rot="10800000" flipH="1">
            <a:off x="14450" y="-14325"/>
            <a:ext cx="837300" cy="2569800"/>
          </a:xfrm>
          <a:prstGeom prst="rtTriangle">
            <a:avLst/>
          </a:prstGeom>
          <a:solidFill>
            <a:srgbClr val="008753"/>
          </a:solidFill>
          <a:ln w="9525" cap="flat" cmpd="sng">
            <a:solidFill>
              <a:srgbClr val="0087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60;p14"/>
          <p:cNvSpPr/>
          <p:nvPr/>
        </p:nvSpPr>
        <p:spPr>
          <a:xfrm rot="-5400000">
            <a:off x="5768700" y="3482700"/>
            <a:ext cx="2956200" cy="3794400"/>
          </a:xfrm>
          <a:prstGeom prst="rtTriangle">
            <a:avLst/>
          </a:prstGeom>
          <a:solidFill>
            <a:srgbClr val="FFCE2E"/>
          </a:solidFill>
          <a:ln w="9525" cap="flat" cmpd="sng">
            <a:solidFill>
              <a:srgbClr val="FFCE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1894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945" y="24517"/>
            <a:ext cx="7292255" cy="1143000"/>
          </a:xfrm>
        </p:spPr>
        <p:txBody>
          <a:bodyPr/>
          <a:lstStyle/>
          <a:p>
            <a:r>
              <a:rPr lang="en-US" dirty="0" smtClean="0"/>
              <a:t>What Can Parents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31736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Encourage all forms of communication.</a:t>
            </a:r>
          </a:p>
          <a:p>
            <a:r>
              <a:rPr lang="en-US" dirty="0" smtClean="0"/>
              <a:t>Talk to your child.</a:t>
            </a:r>
          </a:p>
          <a:p>
            <a:r>
              <a:rPr lang="en-US" dirty="0" smtClean="0"/>
              <a:t>Include your child in all family events whenever possible.</a:t>
            </a:r>
          </a:p>
          <a:p>
            <a:r>
              <a:rPr lang="en-US" dirty="0" smtClean="0"/>
              <a:t>Use visual supports (using schedules,  routines, first-then boards, etc).</a:t>
            </a:r>
          </a:p>
          <a:p>
            <a:r>
              <a:rPr lang="en-US" dirty="0" smtClean="0"/>
              <a:t>Eliminate/alter triggering events. </a:t>
            </a:r>
            <a:endParaRPr lang="en-US" sz="180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Partner with the school and therapists.</a:t>
            </a:r>
          </a:p>
        </p:txBody>
      </p:sp>
      <p:sp>
        <p:nvSpPr>
          <p:cNvPr id="4" name="Google Shape;70;p15"/>
          <p:cNvSpPr/>
          <p:nvPr/>
        </p:nvSpPr>
        <p:spPr>
          <a:xfrm>
            <a:off x="14450" y="6444575"/>
            <a:ext cx="9144000" cy="432900"/>
          </a:xfrm>
          <a:prstGeom prst="rect">
            <a:avLst/>
          </a:prstGeom>
          <a:solidFill>
            <a:srgbClr val="4285F4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63;p14"/>
          <p:cNvSpPr/>
          <p:nvPr/>
        </p:nvSpPr>
        <p:spPr>
          <a:xfrm rot="10800000" flipH="1">
            <a:off x="14450" y="-14325"/>
            <a:ext cx="837300" cy="2569800"/>
          </a:xfrm>
          <a:prstGeom prst="rtTriangle">
            <a:avLst/>
          </a:prstGeom>
          <a:solidFill>
            <a:srgbClr val="008753"/>
          </a:solidFill>
          <a:ln w="9525" cap="flat" cmpd="sng">
            <a:solidFill>
              <a:srgbClr val="0087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60;p14"/>
          <p:cNvSpPr/>
          <p:nvPr/>
        </p:nvSpPr>
        <p:spPr>
          <a:xfrm rot="-5400000">
            <a:off x="5768700" y="3482700"/>
            <a:ext cx="2956200" cy="3794400"/>
          </a:xfrm>
          <a:prstGeom prst="rtTriangle">
            <a:avLst/>
          </a:prstGeom>
          <a:solidFill>
            <a:srgbClr val="FFCE2E"/>
          </a:solidFill>
          <a:ln w="9525" cap="flat" cmpd="sng">
            <a:solidFill>
              <a:srgbClr val="FFCE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585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ynthiaParkhill: Autism symbology: Puzzle connotations are negati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816" y="18553"/>
            <a:ext cx="5462057" cy="628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4600" y="1676400"/>
            <a:ext cx="449182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</a:t>
            </a:r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Mom and Dad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      I know it’s hard at times,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Please don’t ever give up on me.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     Beneath my meltdowns,</a:t>
            </a:r>
          </a:p>
          <a:p>
            <a:r>
              <a:rPr lang="en-US" sz="1600" b="1" dirty="0">
                <a:solidFill>
                  <a:schemeClr val="bg1"/>
                </a:solidFill>
                <a:latin typeface="Georgia" panose="02040502050405020303" pitchFamily="18" charset="0"/>
              </a:rPr>
              <a:t>t</a:t>
            </a:r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roubled talking and limited</a:t>
            </a:r>
          </a:p>
          <a:p>
            <a:r>
              <a:rPr lang="en-US" sz="1600" b="1" dirty="0">
                <a:solidFill>
                  <a:schemeClr val="bg1"/>
                </a:solidFill>
                <a:latin typeface="Georgia" panose="02040502050405020303" pitchFamily="18" charset="0"/>
              </a:rPr>
              <a:t>e</a:t>
            </a:r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ye contact, lies a love for you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       and a bond I cannot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        express right now.</a:t>
            </a:r>
          </a:p>
          <a:p>
            <a:r>
              <a:rPr lang="en-US" sz="16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              I love You… </a:t>
            </a:r>
          </a:p>
          <a:p>
            <a:endParaRPr lang="en-US" sz="1600" b="1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endParaRPr lang="en-US" sz="1600" b="1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endParaRPr lang="en-US" sz="16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endParaRPr lang="en-US" sz="1600" b="1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endParaRPr lang="en-US" sz="16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r>
              <a:rPr lang="en-US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“Love your child with autism</a:t>
            </a:r>
            <a:r>
              <a:rPr lang="en-US" b="1" dirty="0" smtClean="0">
                <a:solidFill>
                  <a:schemeClr val="bg1"/>
                </a:solidFill>
              </a:rPr>
              <a:t>”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4" name="Google Shape;70;p15"/>
          <p:cNvSpPr/>
          <p:nvPr/>
        </p:nvSpPr>
        <p:spPr>
          <a:xfrm>
            <a:off x="14450" y="6444575"/>
            <a:ext cx="9144000" cy="432900"/>
          </a:xfrm>
          <a:prstGeom prst="rect">
            <a:avLst/>
          </a:prstGeom>
          <a:solidFill>
            <a:srgbClr val="4285F4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63;p14"/>
          <p:cNvSpPr/>
          <p:nvPr/>
        </p:nvSpPr>
        <p:spPr>
          <a:xfrm rot="10800000" flipH="1">
            <a:off x="14450" y="-14325"/>
            <a:ext cx="837300" cy="2569800"/>
          </a:xfrm>
          <a:prstGeom prst="rtTriangle">
            <a:avLst/>
          </a:prstGeom>
          <a:solidFill>
            <a:srgbClr val="008753"/>
          </a:solidFill>
          <a:ln w="9525" cap="flat" cmpd="sng">
            <a:solidFill>
              <a:srgbClr val="0087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60;p14"/>
          <p:cNvSpPr/>
          <p:nvPr/>
        </p:nvSpPr>
        <p:spPr>
          <a:xfrm rot="-5400000">
            <a:off x="5768700" y="3482700"/>
            <a:ext cx="2956200" cy="3794400"/>
          </a:xfrm>
          <a:prstGeom prst="rtTriangle">
            <a:avLst/>
          </a:prstGeom>
          <a:solidFill>
            <a:srgbClr val="FFCE2E"/>
          </a:solidFill>
          <a:ln w="9525" cap="flat" cmpd="sng">
            <a:solidFill>
              <a:srgbClr val="FFCE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62870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shield.org\public\USERS\lvilla\My Documents\My Pictures\downloads\Autism awareness\autism acronim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3100" y="533400"/>
            <a:ext cx="3657599" cy="5715000"/>
          </a:xfrm>
          <a:prstGeom prst="rect">
            <a:avLst/>
          </a:prstGeom>
          <a:noFill/>
        </p:spPr>
      </p:pic>
      <p:pic>
        <p:nvPicPr>
          <p:cNvPr id="1027" name="Picture 3" descr="\\shield.org\public\USERS\lvilla\My Documents\My Pictures\downloads\Autism awareness\autism_awareness_ribbo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990600"/>
            <a:ext cx="3944470" cy="3352800"/>
          </a:xfrm>
          <a:prstGeom prst="rect">
            <a:avLst/>
          </a:prstGeom>
          <a:noFill/>
        </p:spPr>
      </p:pic>
      <p:sp>
        <p:nvSpPr>
          <p:cNvPr id="4" name="Google Shape;70;p15"/>
          <p:cNvSpPr/>
          <p:nvPr/>
        </p:nvSpPr>
        <p:spPr>
          <a:xfrm>
            <a:off x="14450" y="6444575"/>
            <a:ext cx="9144000" cy="432900"/>
          </a:xfrm>
          <a:prstGeom prst="rect">
            <a:avLst/>
          </a:prstGeom>
          <a:solidFill>
            <a:srgbClr val="4285F4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63;p14"/>
          <p:cNvSpPr/>
          <p:nvPr/>
        </p:nvSpPr>
        <p:spPr>
          <a:xfrm rot="10800000" flipH="1">
            <a:off x="14450" y="-14325"/>
            <a:ext cx="837300" cy="2569800"/>
          </a:xfrm>
          <a:prstGeom prst="rtTriangle">
            <a:avLst/>
          </a:prstGeom>
          <a:solidFill>
            <a:srgbClr val="008753"/>
          </a:solidFill>
          <a:ln w="9525" cap="flat" cmpd="sng">
            <a:solidFill>
              <a:srgbClr val="0087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60;p14"/>
          <p:cNvSpPr/>
          <p:nvPr/>
        </p:nvSpPr>
        <p:spPr>
          <a:xfrm rot="-5400000">
            <a:off x="5768700" y="3482700"/>
            <a:ext cx="2956200" cy="3794400"/>
          </a:xfrm>
          <a:prstGeom prst="rtTriangle">
            <a:avLst/>
          </a:prstGeom>
          <a:solidFill>
            <a:srgbClr val="FFCE2E"/>
          </a:solidFill>
          <a:ln w="9525" cap="flat" cmpd="sng">
            <a:solidFill>
              <a:srgbClr val="FFCE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1126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678" y="2679794"/>
            <a:ext cx="4953000" cy="37373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240146"/>
            <a:ext cx="3674522" cy="2439648"/>
          </a:xfrm>
          <a:prstGeom prst="rect">
            <a:avLst/>
          </a:prstGeom>
        </p:spPr>
      </p:pic>
      <p:sp>
        <p:nvSpPr>
          <p:cNvPr id="4" name="Google Shape;70;p15"/>
          <p:cNvSpPr/>
          <p:nvPr/>
        </p:nvSpPr>
        <p:spPr>
          <a:xfrm>
            <a:off x="0" y="6425100"/>
            <a:ext cx="9144000" cy="432900"/>
          </a:xfrm>
          <a:prstGeom prst="rect">
            <a:avLst/>
          </a:prstGeom>
          <a:solidFill>
            <a:srgbClr val="4285F4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63;p14"/>
          <p:cNvSpPr/>
          <p:nvPr/>
        </p:nvSpPr>
        <p:spPr>
          <a:xfrm rot="10800000" flipH="1">
            <a:off x="14450" y="-14325"/>
            <a:ext cx="837300" cy="2569800"/>
          </a:xfrm>
          <a:prstGeom prst="rtTriangle">
            <a:avLst/>
          </a:prstGeom>
          <a:solidFill>
            <a:srgbClr val="008753"/>
          </a:solidFill>
          <a:ln w="9525" cap="flat" cmpd="sng">
            <a:solidFill>
              <a:srgbClr val="0087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60;p14"/>
          <p:cNvSpPr/>
          <p:nvPr/>
        </p:nvSpPr>
        <p:spPr>
          <a:xfrm rot="-5400000">
            <a:off x="5768700" y="3482700"/>
            <a:ext cx="2956200" cy="3794400"/>
          </a:xfrm>
          <a:prstGeom prst="rtTriangle">
            <a:avLst/>
          </a:prstGeom>
          <a:solidFill>
            <a:srgbClr val="FFCE2E"/>
          </a:solidFill>
          <a:ln w="9525" cap="flat" cmpd="sng">
            <a:solidFill>
              <a:srgbClr val="FFCE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946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457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ea typeface="ＭＳ Ｐゴシック" pitchFamily="1" charset="-128"/>
              </a:rPr>
              <a:t>Definition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7696200" cy="5715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1" charset="2"/>
              <a:buNone/>
            </a:pPr>
            <a:r>
              <a:rPr lang="en-US" sz="2000" dirty="0" smtClean="0">
                <a:ea typeface="ＭＳ Ｐゴシック" pitchFamily="1" charset="-128"/>
              </a:rPr>
              <a:t>    </a:t>
            </a:r>
            <a:r>
              <a:rPr lang="en-US" sz="2200" dirty="0" smtClean="0">
                <a:ea typeface="ＭＳ Ｐゴシック" pitchFamily="1" charset="-128"/>
              </a:rPr>
              <a:t>Autism / Autism Spectrum Disorder or ASD is a </a:t>
            </a:r>
            <a:endParaRPr lang="en-US" sz="2200" dirty="0" smtClean="0">
              <a:ea typeface="ＭＳ Ｐゴシック" pitchFamily="1" charset="-128"/>
            </a:endParaRPr>
          </a:p>
          <a:p>
            <a:pPr eaLnBrk="1" hangingPunct="1">
              <a:lnSpc>
                <a:spcPct val="90000"/>
              </a:lnSpc>
              <a:buFont typeface="Wingdings" pitchFamily="1" charset="2"/>
              <a:buNone/>
            </a:pPr>
            <a:r>
              <a:rPr lang="en-US" sz="2200" dirty="0">
                <a:ea typeface="ＭＳ Ｐゴシック" pitchFamily="1" charset="-128"/>
              </a:rPr>
              <a:t> </a:t>
            </a:r>
            <a:r>
              <a:rPr lang="en-US" sz="2200" dirty="0" smtClean="0">
                <a:ea typeface="ＭＳ Ｐゴシック" pitchFamily="1" charset="-128"/>
              </a:rPr>
              <a:t>  </a:t>
            </a:r>
            <a:r>
              <a:rPr lang="en-US" sz="2200" dirty="0" smtClean="0">
                <a:ea typeface="ＭＳ Ｐゴシック" pitchFamily="1" charset="-128"/>
              </a:rPr>
              <a:t>neurodevelopmental disability </a:t>
            </a:r>
            <a:r>
              <a:rPr lang="en-US" sz="2200" dirty="0" smtClean="0">
                <a:ea typeface="ＭＳ Ｐゴシック" pitchFamily="1" charset="-128"/>
              </a:rPr>
              <a:t>characterized by </a:t>
            </a:r>
            <a:r>
              <a:rPr lang="en-US" sz="2200" dirty="0" smtClean="0">
                <a:ea typeface="ＭＳ Ｐゴシック" pitchFamily="1" charset="-128"/>
              </a:rPr>
              <a:t>significant</a:t>
            </a:r>
          </a:p>
          <a:p>
            <a:pPr eaLnBrk="1" hangingPunct="1">
              <a:lnSpc>
                <a:spcPct val="90000"/>
              </a:lnSpc>
              <a:buFont typeface="Wingdings" pitchFamily="1" charset="2"/>
              <a:buNone/>
            </a:pPr>
            <a:r>
              <a:rPr lang="en-US" sz="2200" dirty="0">
                <a:ea typeface="ＭＳ Ｐゴシック" pitchFamily="1" charset="-128"/>
              </a:rPr>
              <a:t> </a:t>
            </a:r>
            <a:r>
              <a:rPr lang="en-US" sz="2200" dirty="0" smtClean="0">
                <a:ea typeface="ＭＳ Ｐゴシック" pitchFamily="1" charset="-128"/>
              </a:rPr>
              <a:t>  </a:t>
            </a:r>
            <a:r>
              <a:rPr lang="en-US" sz="2200" dirty="0" smtClean="0">
                <a:ea typeface="ＭＳ Ｐゴシック" pitchFamily="1" charset="-128"/>
              </a:rPr>
              <a:t>communication</a:t>
            </a:r>
            <a:r>
              <a:rPr lang="en-US" sz="2200" dirty="0" smtClean="0">
                <a:ea typeface="ＭＳ Ｐゴシック" pitchFamily="1" charset="-128"/>
              </a:rPr>
              <a:t>, social </a:t>
            </a:r>
            <a:r>
              <a:rPr lang="en-US" sz="2200" dirty="0" smtClean="0">
                <a:ea typeface="ＭＳ Ｐゴシック" pitchFamily="1" charset="-128"/>
              </a:rPr>
              <a:t>and behavioral </a:t>
            </a:r>
            <a:r>
              <a:rPr lang="en-US" sz="2200" dirty="0" smtClean="0">
                <a:ea typeface="ＭＳ Ｐゴシック" pitchFamily="1" charset="-128"/>
              </a:rPr>
              <a:t>challenges. </a:t>
            </a:r>
          </a:p>
          <a:p>
            <a:pPr eaLnBrk="1" hangingPunct="1">
              <a:lnSpc>
                <a:spcPct val="90000"/>
              </a:lnSpc>
              <a:buFont typeface="Wingdings" pitchFamily="1" charset="2"/>
              <a:buNone/>
            </a:pPr>
            <a:endParaRPr lang="en-US" sz="2200" dirty="0">
              <a:ea typeface="ＭＳ Ｐゴシック" pitchFamily="1" charset="-12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200" dirty="0" smtClean="0">
                <a:ea typeface="ＭＳ Ｐゴシック" pitchFamily="1" charset="-128"/>
              </a:rPr>
              <a:t>-    </a:t>
            </a:r>
            <a:r>
              <a:rPr lang="en-US" sz="2000" dirty="0" smtClean="0">
                <a:ea typeface="ＭＳ Ｐゴシック" pitchFamily="1" charset="-128"/>
              </a:rPr>
              <a:t>Communication skills including unusual or delayed language.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2000" dirty="0" smtClean="0">
                <a:ea typeface="ＭＳ Ｐゴシック" pitchFamily="1" charset="-128"/>
              </a:rPr>
              <a:t>Social skills including social relationships and interactions.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2000" dirty="0" smtClean="0">
                <a:ea typeface="ＭＳ Ｐゴシック" pitchFamily="1" charset="-128"/>
              </a:rPr>
              <a:t>Behavior including repetitive and/or stereotyped </a:t>
            </a:r>
            <a:r>
              <a:rPr lang="en-US" sz="2000" dirty="0" smtClean="0">
                <a:ea typeface="ＭＳ Ｐゴシック" pitchFamily="1" charset="-128"/>
              </a:rPr>
              <a:t>movements </a:t>
            </a:r>
            <a:r>
              <a:rPr lang="en-US" sz="2000" dirty="0" smtClean="0">
                <a:ea typeface="ＭＳ Ｐゴシック" pitchFamily="1" charset="-128"/>
              </a:rPr>
              <a:t>&amp; restricted interests.</a:t>
            </a:r>
          </a:p>
          <a:p>
            <a:pPr lvl="1" eaLnBrk="1" hangingPunct="1">
              <a:lnSpc>
                <a:spcPct val="90000"/>
              </a:lnSpc>
              <a:buFont typeface="Wingdings" pitchFamily="1" charset="2"/>
              <a:buNone/>
            </a:pPr>
            <a:endParaRPr lang="en-US" sz="2500" dirty="0" smtClean="0">
              <a:ea typeface="ＭＳ Ｐゴシック" pitchFamily="1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100" dirty="0" smtClean="0">
                <a:ea typeface="ＭＳ Ｐゴシック" pitchFamily="1" charset="-128"/>
              </a:rPr>
              <a:t>People with autism handle information differently than their typically developing peers.</a:t>
            </a:r>
          </a:p>
          <a:p>
            <a:pPr eaLnBrk="1" hangingPunct="1">
              <a:lnSpc>
                <a:spcPct val="90000"/>
              </a:lnSpc>
            </a:pPr>
            <a:endParaRPr lang="en-US" sz="2100" dirty="0">
              <a:ea typeface="ＭＳ Ｐゴシック" pitchFamily="1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100" dirty="0" smtClean="0">
                <a:ea typeface="ＭＳ Ｐゴシック" pitchFamily="1" charset="-128"/>
              </a:rPr>
              <a:t>Autism is often referred to as a </a:t>
            </a:r>
            <a:r>
              <a:rPr lang="en-US" sz="2100" b="1" dirty="0" smtClean="0">
                <a:ea typeface="ＭＳ Ｐゴシック" pitchFamily="1" charset="-128"/>
              </a:rPr>
              <a:t>spectrum</a:t>
            </a:r>
            <a:r>
              <a:rPr lang="en-US" sz="2100" dirty="0" smtClean="0">
                <a:ea typeface="ＭＳ Ｐゴシック" pitchFamily="1" charset="-128"/>
              </a:rPr>
              <a:t> disorder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100" dirty="0" smtClean="0">
                <a:ea typeface="ＭＳ Ｐゴシック" pitchFamily="1" charset="-128"/>
              </a:rPr>
              <a:t>     (symptoms &amp; characteristics present themselves on a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100" dirty="0" smtClean="0">
                <a:ea typeface="ＭＳ Ｐゴシック" pitchFamily="1" charset="-128"/>
              </a:rPr>
              <a:t>      wide spectrum from mild to severe).</a:t>
            </a:r>
          </a:p>
          <a:p>
            <a:pPr eaLnBrk="1" hangingPunct="1">
              <a:lnSpc>
                <a:spcPct val="90000"/>
              </a:lnSpc>
            </a:pPr>
            <a:endParaRPr lang="en-US" sz="2100" dirty="0">
              <a:ea typeface="ＭＳ Ｐゴシック" pitchFamily="1" charset="-128"/>
            </a:endParaRPr>
          </a:p>
          <a:p>
            <a:pPr eaLnBrk="1" hangingPunct="1">
              <a:lnSpc>
                <a:spcPct val="90000"/>
              </a:lnSpc>
            </a:pPr>
            <a:endParaRPr lang="en-US" sz="2100" dirty="0" smtClean="0">
              <a:ea typeface="ＭＳ Ｐゴシック" pitchFamily="1" charset="-128"/>
            </a:endParaRPr>
          </a:p>
          <a:p>
            <a:pPr eaLnBrk="1" hangingPunct="1">
              <a:lnSpc>
                <a:spcPct val="90000"/>
              </a:lnSpc>
            </a:pPr>
            <a:endParaRPr lang="en-US" sz="2100" dirty="0">
              <a:ea typeface="ＭＳ Ｐゴシック" pitchFamily="1" charset="-128"/>
            </a:endParaRPr>
          </a:p>
          <a:p>
            <a:pPr eaLnBrk="1" hangingPunct="1">
              <a:lnSpc>
                <a:spcPct val="90000"/>
              </a:lnSpc>
            </a:pPr>
            <a:endParaRPr lang="en-US" sz="2100" dirty="0" smtClean="0">
              <a:ea typeface="ＭＳ Ｐゴシック" pitchFamily="1" charset="-128"/>
            </a:endParaRPr>
          </a:p>
          <a:p>
            <a:pPr eaLnBrk="1" hangingPunct="1">
              <a:lnSpc>
                <a:spcPct val="90000"/>
              </a:lnSpc>
            </a:pPr>
            <a:endParaRPr lang="en-US" sz="2100" dirty="0" smtClean="0">
              <a:ea typeface="ＭＳ Ｐゴシック" pitchFamily="1" charset="-128"/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ea typeface="ＭＳ Ｐゴシック" pitchFamily="1" charset="-128"/>
            </a:endParaRPr>
          </a:p>
        </p:txBody>
      </p:sp>
      <p:sp>
        <p:nvSpPr>
          <p:cNvPr id="5" name="Google Shape;63;p14"/>
          <p:cNvSpPr/>
          <p:nvPr/>
        </p:nvSpPr>
        <p:spPr>
          <a:xfrm rot="10800000" flipH="1">
            <a:off x="14450" y="-14325"/>
            <a:ext cx="837300" cy="2569800"/>
          </a:xfrm>
          <a:prstGeom prst="rtTriangle">
            <a:avLst/>
          </a:prstGeom>
          <a:solidFill>
            <a:srgbClr val="008753"/>
          </a:solidFill>
          <a:ln w="9525" cap="flat" cmpd="sng">
            <a:solidFill>
              <a:srgbClr val="0087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70;p15"/>
          <p:cNvSpPr/>
          <p:nvPr/>
        </p:nvSpPr>
        <p:spPr>
          <a:xfrm>
            <a:off x="14450" y="6444575"/>
            <a:ext cx="9144000" cy="432900"/>
          </a:xfrm>
          <a:prstGeom prst="rect">
            <a:avLst/>
          </a:prstGeom>
          <a:solidFill>
            <a:srgbClr val="4285F4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60;p14"/>
          <p:cNvSpPr/>
          <p:nvPr/>
        </p:nvSpPr>
        <p:spPr>
          <a:xfrm rot="-5400000">
            <a:off x="5768700" y="3482700"/>
            <a:ext cx="2956200" cy="3794400"/>
          </a:xfrm>
          <a:prstGeom prst="rtTriangle">
            <a:avLst/>
          </a:prstGeom>
          <a:solidFill>
            <a:srgbClr val="FFCE2E"/>
          </a:solidFill>
          <a:ln w="9525" cap="flat" cmpd="sng">
            <a:solidFill>
              <a:srgbClr val="FFCE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90402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0349"/>
            <a:ext cx="7315200" cy="1066800"/>
          </a:xfrm>
        </p:spPr>
        <p:txBody>
          <a:bodyPr/>
          <a:lstStyle/>
          <a:p>
            <a:r>
              <a:rPr lang="en-US" dirty="0" smtClean="0"/>
              <a:t>Causes of Autism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6728" y="1131343"/>
            <a:ext cx="83058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The cause of autism has yet to be identified.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The current theories of the causes of autism include: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Genetics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Vaccines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Environmental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Structural differences in the brain.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There is no medical detection or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cure!</a:t>
            </a:r>
          </a:p>
          <a:p>
            <a:endParaRPr lang="en-US" dirty="0"/>
          </a:p>
        </p:txBody>
      </p:sp>
      <p:sp>
        <p:nvSpPr>
          <p:cNvPr id="6" name="Google Shape;70;p15"/>
          <p:cNvSpPr/>
          <p:nvPr/>
        </p:nvSpPr>
        <p:spPr>
          <a:xfrm>
            <a:off x="14450" y="6444575"/>
            <a:ext cx="9144000" cy="432900"/>
          </a:xfrm>
          <a:prstGeom prst="rect">
            <a:avLst/>
          </a:prstGeom>
          <a:solidFill>
            <a:srgbClr val="4285F4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63;p14"/>
          <p:cNvSpPr/>
          <p:nvPr/>
        </p:nvSpPr>
        <p:spPr>
          <a:xfrm rot="10800000" flipH="1">
            <a:off x="14450" y="-14325"/>
            <a:ext cx="837300" cy="2569800"/>
          </a:xfrm>
          <a:prstGeom prst="rtTriangle">
            <a:avLst/>
          </a:prstGeom>
          <a:solidFill>
            <a:srgbClr val="008753"/>
          </a:solidFill>
          <a:ln w="9525" cap="flat" cmpd="sng">
            <a:solidFill>
              <a:srgbClr val="0087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60;p14"/>
          <p:cNvSpPr/>
          <p:nvPr/>
        </p:nvSpPr>
        <p:spPr>
          <a:xfrm rot="-5400000">
            <a:off x="5768700" y="3482700"/>
            <a:ext cx="2956200" cy="3794400"/>
          </a:xfrm>
          <a:prstGeom prst="rtTriangle">
            <a:avLst/>
          </a:prstGeom>
          <a:solidFill>
            <a:srgbClr val="FFCE2E"/>
          </a:solidFill>
          <a:ln w="9525" cap="flat" cmpd="sng">
            <a:solidFill>
              <a:srgbClr val="FFCE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3269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90600"/>
            <a:ext cx="833788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 smtClean="0"/>
          </a:p>
          <a:p>
            <a:endParaRPr lang="en-US" sz="1600" b="1" dirty="0"/>
          </a:p>
          <a:p>
            <a:r>
              <a:rPr lang="en-US" sz="2400" dirty="0" smtClean="0"/>
              <a:t>In </a:t>
            </a:r>
            <a:r>
              <a:rPr lang="en-US" sz="2400" dirty="0"/>
              <a:t>order to be diagnosed as having ASD using the </a:t>
            </a:r>
            <a:r>
              <a:rPr lang="en-US" sz="2400" dirty="0" smtClean="0"/>
              <a:t>Diagnostic</a:t>
            </a:r>
          </a:p>
          <a:p>
            <a:r>
              <a:rPr lang="en-US" sz="2400" dirty="0" smtClean="0"/>
              <a:t>Statistical </a:t>
            </a:r>
            <a:r>
              <a:rPr lang="en-US" sz="2400" dirty="0"/>
              <a:t>Manual (DSM-5) a child must:</a:t>
            </a:r>
          </a:p>
          <a:p>
            <a:pPr lvl="0"/>
            <a:r>
              <a:rPr lang="en-US" sz="2400" dirty="0"/>
              <a:t>Have persistent deficits in social communication and social </a:t>
            </a:r>
            <a:endParaRPr lang="en-US" sz="2400" dirty="0" smtClean="0"/>
          </a:p>
          <a:p>
            <a:pPr lvl="0"/>
            <a:r>
              <a:rPr lang="en-US" sz="2400" dirty="0" smtClean="0"/>
              <a:t>interaction </a:t>
            </a:r>
            <a:r>
              <a:rPr lang="en-US" sz="2400" dirty="0"/>
              <a:t>across multiple </a:t>
            </a:r>
            <a:r>
              <a:rPr lang="en-US" sz="2400" dirty="0" smtClean="0"/>
              <a:t>contexts</a:t>
            </a:r>
            <a:r>
              <a:rPr lang="en-US" sz="1600" dirty="0" smtClean="0"/>
              <a:t>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(few gestures; no pointing pictures in</a:t>
            </a:r>
          </a:p>
          <a:p>
            <a:pPr lvl="0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book, toys---points to dog but not back to mom).</a:t>
            </a:r>
          </a:p>
          <a:p>
            <a:pPr lvl="0"/>
            <a:endParaRPr lang="en-US" sz="2400" dirty="0" smtClean="0"/>
          </a:p>
          <a:p>
            <a:r>
              <a:rPr lang="en-US" sz="2400" dirty="0"/>
              <a:t> The severity levels are based on the amount of support needed</a:t>
            </a:r>
            <a:r>
              <a:rPr lang="en-US" sz="2400" dirty="0" smtClean="0"/>
              <a:t>,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due to challenges with social communication and </a:t>
            </a:r>
            <a:r>
              <a:rPr lang="en-US" sz="2400" dirty="0" smtClean="0"/>
              <a:t>restricted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interests and repetitive behaviors. </a:t>
            </a:r>
            <a:r>
              <a:rPr lang="en-US" sz="2400" dirty="0" smtClean="0"/>
              <a:t>For example: </a:t>
            </a:r>
            <a:r>
              <a:rPr lang="en-US" sz="2400" dirty="0"/>
              <a:t>a person </a:t>
            </a:r>
            <a:endParaRPr lang="en-US" sz="2400" dirty="0" smtClean="0"/>
          </a:p>
          <a:p>
            <a:r>
              <a:rPr lang="en-US" sz="2400" dirty="0" smtClean="0"/>
              <a:t> might </a:t>
            </a:r>
            <a:r>
              <a:rPr lang="en-US" sz="2400" dirty="0"/>
              <a:t>be diagnosed with Autism Spectrum Disorder, Level 1, </a:t>
            </a:r>
            <a:endParaRPr lang="en-US" sz="2400" dirty="0" smtClean="0"/>
          </a:p>
          <a:p>
            <a:r>
              <a:rPr lang="en-US" sz="2400" dirty="0" smtClean="0"/>
              <a:t> Level </a:t>
            </a:r>
            <a:r>
              <a:rPr lang="en-US" sz="2400" dirty="0"/>
              <a:t>2, or Level 3. </a:t>
            </a:r>
            <a:r>
              <a:rPr lang="en-US" sz="2400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5334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Diagnostic Statistical Manual - DSM-5 </a:t>
            </a:r>
            <a:r>
              <a:rPr lang="en-US" sz="3200" dirty="0" smtClean="0"/>
              <a:t>CRITERIA</a:t>
            </a:r>
            <a:endParaRPr lang="en-US" sz="3200" dirty="0"/>
          </a:p>
        </p:txBody>
      </p:sp>
      <p:sp>
        <p:nvSpPr>
          <p:cNvPr id="5" name="Google Shape;70;p15"/>
          <p:cNvSpPr/>
          <p:nvPr/>
        </p:nvSpPr>
        <p:spPr>
          <a:xfrm>
            <a:off x="14450" y="6444575"/>
            <a:ext cx="9144000" cy="432900"/>
          </a:xfrm>
          <a:prstGeom prst="rect">
            <a:avLst/>
          </a:prstGeom>
          <a:solidFill>
            <a:srgbClr val="4285F4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63;p14"/>
          <p:cNvSpPr/>
          <p:nvPr/>
        </p:nvSpPr>
        <p:spPr>
          <a:xfrm rot="10800000" flipH="1">
            <a:off x="14450" y="-14325"/>
            <a:ext cx="837300" cy="2569800"/>
          </a:xfrm>
          <a:prstGeom prst="rtTriangle">
            <a:avLst/>
          </a:prstGeom>
          <a:solidFill>
            <a:srgbClr val="008753"/>
          </a:solidFill>
          <a:ln w="9525" cap="flat" cmpd="sng">
            <a:solidFill>
              <a:srgbClr val="0087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60;p14"/>
          <p:cNvSpPr/>
          <p:nvPr/>
        </p:nvSpPr>
        <p:spPr>
          <a:xfrm rot="-5400000">
            <a:off x="5768700" y="3482700"/>
            <a:ext cx="2956200" cy="3794400"/>
          </a:xfrm>
          <a:prstGeom prst="rtTriangle">
            <a:avLst/>
          </a:prstGeom>
          <a:solidFill>
            <a:srgbClr val="FFCE2E"/>
          </a:solidFill>
          <a:ln w="9525" cap="flat" cmpd="sng">
            <a:solidFill>
              <a:srgbClr val="FFCE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495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70;p15"/>
          <p:cNvSpPr/>
          <p:nvPr/>
        </p:nvSpPr>
        <p:spPr>
          <a:xfrm>
            <a:off x="14450" y="6444575"/>
            <a:ext cx="9144000" cy="432900"/>
          </a:xfrm>
          <a:prstGeom prst="rect">
            <a:avLst/>
          </a:prstGeom>
          <a:solidFill>
            <a:srgbClr val="4285F4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63;p14"/>
          <p:cNvSpPr/>
          <p:nvPr/>
        </p:nvSpPr>
        <p:spPr>
          <a:xfrm rot="10800000" flipH="1">
            <a:off x="14450" y="-14325"/>
            <a:ext cx="837300" cy="2569800"/>
          </a:xfrm>
          <a:prstGeom prst="rtTriangle">
            <a:avLst/>
          </a:prstGeom>
          <a:solidFill>
            <a:srgbClr val="008753"/>
          </a:solidFill>
          <a:ln w="9525" cap="flat" cmpd="sng">
            <a:solidFill>
              <a:srgbClr val="0087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60;p14"/>
          <p:cNvSpPr/>
          <p:nvPr/>
        </p:nvSpPr>
        <p:spPr>
          <a:xfrm rot="-5400000">
            <a:off x="5768700" y="3482700"/>
            <a:ext cx="2956200" cy="3794400"/>
          </a:xfrm>
          <a:prstGeom prst="rtTriangle">
            <a:avLst/>
          </a:prstGeom>
          <a:solidFill>
            <a:srgbClr val="FFCE2E"/>
          </a:solidFill>
          <a:ln w="9525" cap="flat" cmpd="sng">
            <a:solidFill>
              <a:srgbClr val="FFCE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838200"/>
            <a:ext cx="7897416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49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0"/>
            <a:ext cx="5638800" cy="70906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CA" dirty="0" smtClean="0">
                <a:ea typeface="ＭＳ Ｐゴシック" pitchFamily="1" charset="-128"/>
              </a:rPr>
              <a:t>Facts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38107"/>
            <a:ext cx="7620000" cy="4724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CA" sz="2400" dirty="0" smtClean="0">
                <a:ea typeface="ＭＳ Ｐゴシック" pitchFamily="1" charset="-128"/>
              </a:rPr>
              <a:t>1 in 59 children is diagnosed with autism</a:t>
            </a:r>
          </a:p>
          <a:p>
            <a:pPr eaLnBrk="1" hangingPunct="1">
              <a:lnSpc>
                <a:spcPct val="90000"/>
              </a:lnSpc>
            </a:pPr>
            <a:r>
              <a:rPr lang="en-CA" sz="2400" dirty="0">
                <a:ea typeface="ＭＳ Ｐゴシック" pitchFamily="1" charset="-128"/>
              </a:rPr>
              <a:t>B</a:t>
            </a:r>
            <a:r>
              <a:rPr lang="en-CA" sz="2400" dirty="0" smtClean="0">
                <a:ea typeface="ＭＳ Ｐゴシック" pitchFamily="1" charset="-128"/>
              </a:rPr>
              <a:t>oys </a:t>
            </a:r>
            <a:r>
              <a:rPr lang="en-CA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itchFamily="1" charset="-128"/>
              </a:rPr>
              <a:t>(1 in 37) </a:t>
            </a:r>
            <a:r>
              <a:rPr lang="en-CA" sz="2400" dirty="0" smtClean="0">
                <a:ea typeface="ＭＳ Ｐゴシック" pitchFamily="1" charset="-128"/>
              </a:rPr>
              <a:t>are 4 times more likely to be diagnosed with autism than girls  </a:t>
            </a:r>
            <a:r>
              <a:rPr lang="en-CA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itchFamily="1" charset="-128"/>
              </a:rPr>
              <a:t>(1 in 151).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Autism affects all ethnic and socioeconomic groups  </a:t>
            </a:r>
          </a:p>
          <a:p>
            <a:pPr marL="0" indent="0">
              <a:lnSpc>
                <a:spcPct val="90000"/>
              </a:lnSpc>
              <a:buNone/>
            </a:pPr>
            <a:endParaRPr lang="en-US" sz="1500" dirty="0" smtClean="0"/>
          </a:p>
          <a:p>
            <a:pPr>
              <a:lnSpc>
                <a:spcPct val="90000"/>
              </a:lnSpc>
            </a:pPr>
            <a:r>
              <a:rPr lang="en-CA" sz="2400" dirty="0" smtClean="0">
                <a:ea typeface="ＭＳ Ｐゴシック" pitchFamily="1" charset="-128"/>
              </a:rPr>
              <a:t>67 children are diagnosed per day</a:t>
            </a:r>
          </a:p>
          <a:p>
            <a:pPr eaLnBrk="1" hangingPunct="1">
              <a:lnSpc>
                <a:spcPct val="90000"/>
              </a:lnSpc>
            </a:pPr>
            <a:r>
              <a:rPr lang="en-CA" sz="2400" dirty="0" smtClean="0">
                <a:ea typeface="ＭＳ Ｐゴシック" pitchFamily="1" charset="-128"/>
              </a:rPr>
              <a:t>A new case is diagnosed every 20 minute</a:t>
            </a:r>
          </a:p>
          <a:p>
            <a:pPr eaLnBrk="1" hangingPunct="1">
              <a:lnSpc>
                <a:spcPct val="90000"/>
              </a:lnSpc>
            </a:pPr>
            <a:endParaRPr lang="en-CA" sz="2400" dirty="0" smtClean="0">
              <a:ea typeface="ＭＳ Ｐゴシック" pitchFamily="1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CA" sz="2400" dirty="0" smtClean="0">
                <a:ea typeface="ＭＳ Ｐゴシック" pitchFamily="1" charset="-128"/>
              </a:rPr>
              <a:t>**More children will be diagnosed with autism this year than with AIDS, diabetes, and cancer combined (autism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CA" sz="2400" dirty="0" smtClean="0">
                <a:ea typeface="ＭＳ Ｐゴシック" pitchFamily="1" charset="-128"/>
              </a:rPr>
              <a:t>is the fastest growing serious developmental disability in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CA" sz="2400" dirty="0" smtClean="0">
                <a:ea typeface="ＭＳ Ｐゴシック" pitchFamily="1" charset="-128"/>
              </a:rPr>
              <a:t> the U.S.).</a:t>
            </a:r>
          </a:p>
          <a:p>
            <a:pPr eaLnBrk="1" hangingPunct="1">
              <a:lnSpc>
                <a:spcPct val="90000"/>
              </a:lnSpc>
              <a:buFont typeface="Wingdings" pitchFamily="1" charset="2"/>
              <a:buNone/>
            </a:pPr>
            <a:endParaRPr lang="en-CA" dirty="0" smtClean="0">
              <a:ea typeface="ＭＳ Ｐゴシック" pitchFamily="1" charset="-128"/>
            </a:endParaRPr>
          </a:p>
        </p:txBody>
      </p:sp>
      <p:sp>
        <p:nvSpPr>
          <p:cNvPr id="4" name="Google Shape;70;p15"/>
          <p:cNvSpPr/>
          <p:nvPr/>
        </p:nvSpPr>
        <p:spPr>
          <a:xfrm>
            <a:off x="14450" y="6444575"/>
            <a:ext cx="9144000" cy="432900"/>
          </a:xfrm>
          <a:prstGeom prst="rect">
            <a:avLst/>
          </a:prstGeom>
          <a:solidFill>
            <a:srgbClr val="4285F4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63;p14"/>
          <p:cNvSpPr/>
          <p:nvPr/>
        </p:nvSpPr>
        <p:spPr>
          <a:xfrm rot="10800000" flipH="1">
            <a:off x="14450" y="-14325"/>
            <a:ext cx="837300" cy="2569800"/>
          </a:xfrm>
          <a:prstGeom prst="rtTriangle">
            <a:avLst/>
          </a:prstGeom>
          <a:solidFill>
            <a:srgbClr val="008753"/>
          </a:solidFill>
          <a:ln w="9525" cap="flat" cmpd="sng">
            <a:solidFill>
              <a:srgbClr val="0087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60;p14"/>
          <p:cNvSpPr/>
          <p:nvPr/>
        </p:nvSpPr>
        <p:spPr>
          <a:xfrm rot="-5400000">
            <a:off x="5768700" y="3482700"/>
            <a:ext cx="2956200" cy="3794400"/>
          </a:xfrm>
          <a:prstGeom prst="rtTriangle">
            <a:avLst/>
          </a:prstGeom>
          <a:solidFill>
            <a:srgbClr val="FFCE2E"/>
          </a:solidFill>
          <a:ln w="9525" cap="flat" cmpd="sng">
            <a:solidFill>
              <a:srgbClr val="FFCE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4550"/>
            <a:ext cx="6934200" cy="44358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Characteristics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780" y="1470982"/>
            <a:ext cx="8406100" cy="49287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   - Poor or non-verbal communication; delayed; regression 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language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- Echolalia or repetitive </a:t>
            </a:r>
            <a:r>
              <a:rPr lang="en-US" sz="2400" dirty="0"/>
              <a:t>language, </a:t>
            </a:r>
            <a:r>
              <a:rPr lang="en-US" sz="2400" dirty="0" smtClean="0"/>
              <a:t>script language, </a:t>
            </a:r>
            <a:r>
              <a:rPr lang="en-US" sz="2400" dirty="0"/>
              <a:t>rote language </a:t>
            </a:r>
          </a:p>
          <a:p>
            <a:pPr>
              <a:buNone/>
            </a:pPr>
            <a:r>
              <a:rPr lang="en-US" sz="2400" dirty="0" smtClean="0"/>
              <a:t>    - Unusual intonation (sing-song pattern)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- Literal, concrete</a:t>
            </a:r>
          </a:p>
          <a:p>
            <a:pPr>
              <a:buNone/>
            </a:pPr>
            <a:r>
              <a:rPr lang="en-US" sz="2400" dirty="0" smtClean="0"/>
              <a:t>    - </a:t>
            </a:r>
            <a:r>
              <a:rPr lang="en-US" sz="2400" dirty="0"/>
              <a:t>P</a:t>
            </a:r>
            <a:r>
              <a:rPr lang="en-US" sz="2400" dirty="0" smtClean="0"/>
              <a:t>ointing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- Responding to name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- </a:t>
            </a:r>
            <a:r>
              <a:rPr lang="en-US" sz="2400" dirty="0"/>
              <a:t>I</a:t>
            </a:r>
            <a:r>
              <a:rPr lang="en-US" sz="2400" dirty="0" smtClean="0"/>
              <a:t>nitiation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- Receptive and expressive language (talk better than they</a:t>
            </a:r>
          </a:p>
          <a:p>
            <a:pPr>
              <a:buNone/>
            </a:pPr>
            <a:r>
              <a:rPr lang="en-US" sz="2400" dirty="0" smtClean="0"/>
              <a:t>       understand or vice versa)</a:t>
            </a:r>
          </a:p>
          <a:p>
            <a:pPr>
              <a:buNone/>
            </a:pPr>
            <a:r>
              <a:rPr lang="en-US" sz="2400" dirty="0" smtClean="0"/>
              <a:t>    - Pragmatic language deficits: staying on topic /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close proximity/narrow range of conversational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topics</a:t>
            </a:r>
            <a:endParaRPr lang="en-US" sz="2400" dirty="0"/>
          </a:p>
        </p:txBody>
      </p:sp>
      <p:sp>
        <p:nvSpPr>
          <p:cNvPr id="4" name="Google Shape;70;p15"/>
          <p:cNvSpPr/>
          <p:nvPr/>
        </p:nvSpPr>
        <p:spPr>
          <a:xfrm>
            <a:off x="14450" y="6444575"/>
            <a:ext cx="9144000" cy="432900"/>
          </a:xfrm>
          <a:prstGeom prst="rect">
            <a:avLst/>
          </a:prstGeom>
          <a:solidFill>
            <a:srgbClr val="4285F4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63;p14"/>
          <p:cNvSpPr/>
          <p:nvPr/>
        </p:nvSpPr>
        <p:spPr>
          <a:xfrm rot="10800000" flipH="1">
            <a:off x="14450" y="-14325"/>
            <a:ext cx="837300" cy="2569800"/>
          </a:xfrm>
          <a:prstGeom prst="rtTriangle">
            <a:avLst/>
          </a:prstGeom>
          <a:solidFill>
            <a:srgbClr val="008753"/>
          </a:solidFill>
          <a:ln w="9525" cap="flat" cmpd="sng">
            <a:solidFill>
              <a:srgbClr val="0087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60;p14"/>
          <p:cNvSpPr/>
          <p:nvPr/>
        </p:nvSpPr>
        <p:spPr>
          <a:xfrm rot="-5400000">
            <a:off x="5768700" y="3482700"/>
            <a:ext cx="2956200" cy="3794400"/>
          </a:xfrm>
          <a:prstGeom prst="rtTriangle">
            <a:avLst/>
          </a:prstGeom>
          <a:solidFill>
            <a:srgbClr val="FFCE2E"/>
          </a:solidFill>
          <a:ln w="9525" cap="flat" cmpd="sng">
            <a:solidFill>
              <a:srgbClr val="FFCE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TextBox 6"/>
          <p:cNvSpPr txBox="1"/>
          <p:nvPr/>
        </p:nvSpPr>
        <p:spPr>
          <a:xfrm>
            <a:off x="693600" y="656394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Communication Difficulties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39600"/>
            <a:ext cx="7848600" cy="4724400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sz="2400" dirty="0" smtClean="0"/>
              <a:t>Limited to fleeting eye contact </a:t>
            </a:r>
          </a:p>
          <a:p>
            <a:pPr>
              <a:buFontTx/>
              <a:buChar char="-"/>
            </a:pPr>
            <a:r>
              <a:rPr lang="en-US" sz="2400" dirty="0" smtClean="0"/>
              <a:t>Difficulty relating to people, objects and events</a:t>
            </a:r>
          </a:p>
          <a:p>
            <a:pPr>
              <a:buFontTx/>
              <a:buChar char="-"/>
            </a:pPr>
            <a:r>
              <a:rPr lang="en-US" sz="2400" dirty="0" smtClean="0"/>
              <a:t>Difficulty with turn taking in play</a:t>
            </a:r>
          </a:p>
          <a:p>
            <a:pPr>
              <a:buFontTx/>
              <a:buChar char="-"/>
            </a:pPr>
            <a:r>
              <a:rPr lang="en-US" sz="2400" dirty="0" smtClean="0"/>
              <a:t>Social engagement</a:t>
            </a:r>
          </a:p>
          <a:p>
            <a:pPr>
              <a:buFontTx/>
              <a:buChar char="-"/>
            </a:pPr>
            <a:r>
              <a:rPr lang="en-US" sz="2400" dirty="0" smtClean="0"/>
              <a:t>Joint attention</a:t>
            </a:r>
          </a:p>
          <a:p>
            <a:pPr>
              <a:buFontTx/>
              <a:buChar char="-"/>
            </a:pPr>
            <a:r>
              <a:rPr lang="en-US" sz="2400" dirty="0" smtClean="0"/>
              <a:t>Reciprocity</a:t>
            </a:r>
          </a:p>
          <a:p>
            <a:pPr>
              <a:buFontTx/>
              <a:buChar char="-"/>
            </a:pPr>
            <a:r>
              <a:rPr lang="en-US" sz="2400" dirty="0" smtClean="0"/>
              <a:t>Imitation </a:t>
            </a:r>
          </a:p>
          <a:p>
            <a:pPr>
              <a:buFontTx/>
              <a:buChar char="-"/>
            </a:pPr>
            <a:r>
              <a:rPr lang="en-US" sz="2400" dirty="0" smtClean="0"/>
              <a:t>Mind blindness / theory of mind: not understanding other people perspectives/feelings (putting self in somebody else’s shoes).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                                                                                         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1508" y="422622"/>
            <a:ext cx="3649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  Social difficulties:</a:t>
            </a:r>
            <a:endParaRPr lang="en-US" sz="3600" dirty="0"/>
          </a:p>
        </p:txBody>
      </p:sp>
      <p:sp>
        <p:nvSpPr>
          <p:cNvPr id="6" name="Google Shape;70;p15"/>
          <p:cNvSpPr/>
          <p:nvPr/>
        </p:nvSpPr>
        <p:spPr>
          <a:xfrm>
            <a:off x="14450" y="6444575"/>
            <a:ext cx="9144000" cy="432900"/>
          </a:xfrm>
          <a:prstGeom prst="rect">
            <a:avLst/>
          </a:prstGeom>
          <a:solidFill>
            <a:srgbClr val="4285F4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63;p14"/>
          <p:cNvSpPr/>
          <p:nvPr/>
        </p:nvSpPr>
        <p:spPr>
          <a:xfrm rot="10800000" flipH="1">
            <a:off x="14450" y="-14325"/>
            <a:ext cx="837300" cy="2569800"/>
          </a:xfrm>
          <a:prstGeom prst="rtTriangle">
            <a:avLst/>
          </a:prstGeom>
          <a:solidFill>
            <a:srgbClr val="008753"/>
          </a:solidFill>
          <a:ln w="9525" cap="flat" cmpd="sng">
            <a:solidFill>
              <a:srgbClr val="0087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60;p14"/>
          <p:cNvSpPr/>
          <p:nvPr/>
        </p:nvSpPr>
        <p:spPr>
          <a:xfrm rot="-5400000">
            <a:off x="5768700" y="3482700"/>
            <a:ext cx="2956200" cy="3794400"/>
          </a:xfrm>
          <a:prstGeom prst="rtTriangle">
            <a:avLst/>
          </a:prstGeom>
          <a:solidFill>
            <a:srgbClr val="FFCE2E"/>
          </a:solidFill>
          <a:ln w="9525" cap="flat" cmpd="sng">
            <a:solidFill>
              <a:srgbClr val="FFCE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0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45719"/>
          </a:xfrm>
        </p:spPr>
        <p:txBody>
          <a:bodyPr>
            <a:noAutofit/>
          </a:bodyPr>
          <a:lstStyle/>
          <a:p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44929"/>
            <a:ext cx="7543800" cy="48006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endParaRPr lang="en-US" sz="5500" dirty="0" smtClean="0"/>
          </a:p>
          <a:p>
            <a:pPr>
              <a:buFontTx/>
              <a:buChar char="-"/>
            </a:pPr>
            <a:r>
              <a:rPr lang="en-US" sz="9600" dirty="0" smtClean="0"/>
              <a:t>Challenging behaviors</a:t>
            </a:r>
          </a:p>
          <a:p>
            <a:pPr>
              <a:buFontTx/>
              <a:buChar char="-"/>
            </a:pPr>
            <a:r>
              <a:rPr lang="en-US" sz="9600" dirty="0" smtClean="0"/>
              <a:t>Repetitive behaviors </a:t>
            </a:r>
            <a:r>
              <a:rPr lang="en-US" sz="9600" dirty="0" smtClean="0"/>
              <a:t>or </a:t>
            </a:r>
            <a:r>
              <a:rPr lang="en-US" sz="9600" dirty="0" smtClean="0"/>
              <a:t>behavior patterns - OCD type</a:t>
            </a:r>
          </a:p>
          <a:p>
            <a:pPr>
              <a:buFontTx/>
              <a:buChar char="-"/>
            </a:pPr>
            <a:r>
              <a:rPr lang="en-US" sz="9600" dirty="0" smtClean="0"/>
              <a:t>Repetitive / stereotyped body movements (flapping, </a:t>
            </a:r>
            <a:r>
              <a:rPr lang="en-US" sz="9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stimming</a:t>
            </a:r>
            <a:r>
              <a:rPr lang="en-US" sz="9600" dirty="0" smtClean="0"/>
              <a:t>/ toe walking)</a:t>
            </a:r>
          </a:p>
          <a:p>
            <a:pPr>
              <a:buFontTx/>
              <a:buChar char="-"/>
            </a:pPr>
            <a:r>
              <a:rPr lang="en-US" sz="9600" dirty="0" smtClean="0"/>
              <a:t>Resistance to changes in routine or familiar surroundings (strong preference for sameness)</a:t>
            </a:r>
          </a:p>
          <a:p>
            <a:pPr>
              <a:buFontTx/>
              <a:buChar char="-"/>
            </a:pPr>
            <a:r>
              <a:rPr lang="en-US" sz="9600" dirty="0" smtClean="0"/>
              <a:t>Poor /limited leisure activities/ preference for manipulating, lining up or classifying objects /unusual</a:t>
            </a:r>
          </a:p>
          <a:p>
            <a:pPr marL="0" indent="0">
              <a:buNone/>
            </a:pPr>
            <a:r>
              <a:rPr lang="en-US" sz="9600" dirty="0"/>
              <a:t> </a:t>
            </a:r>
            <a:r>
              <a:rPr lang="en-US" sz="9600" dirty="0" smtClean="0"/>
              <a:t>    play with toys or other objects</a:t>
            </a:r>
          </a:p>
          <a:p>
            <a:pPr>
              <a:buFontTx/>
              <a:buChar char="-"/>
            </a:pPr>
            <a:r>
              <a:rPr lang="en-US" sz="9600" dirty="0" smtClean="0"/>
              <a:t>Narrow range of interest (macaroni boxes, </a:t>
            </a:r>
          </a:p>
          <a:p>
            <a:pPr marL="0" indent="0">
              <a:buNone/>
            </a:pPr>
            <a:r>
              <a:rPr lang="en-US" sz="9600" dirty="0"/>
              <a:t> </a:t>
            </a:r>
            <a:r>
              <a:rPr lang="en-US" sz="9600" dirty="0" smtClean="0"/>
              <a:t>     shapes)</a:t>
            </a:r>
          </a:p>
        </p:txBody>
      </p:sp>
      <p:sp>
        <p:nvSpPr>
          <p:cNvPr id="4" name="Google Shape;70;p15"/>
          <p:cNvSpPr/>
          <p:nvPr/>
        </p:nvSpPr>
        <p:spPr>
          <a:xfrm>
            <a:off x="14450" y="6444575"/>
            <a:ext cx="9144000" cy="432900"/>
          </a:xfrm>
          <a:prstGeom prst="rect">
            <a:avLst/>
          </a:prstGeom>
          <a:solidFill>
            <a:srgbClr val="4285F4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63;p14"/>
          <p:cNvSpPr/>
          <p:nvPr/>
        </p:nvSpPr>
        <p:spPr>
          <a:xfrm rot="10800000" flipH="1">
            <a:off x="14450" y="-14325"/>
            <a:ext cx="837300" cy="2569800"/>
          </a:xfrm>
          <a:prstGeom prst="rtTriangle">
            <a:avLst/>
          </a:prstGeom>
          <a:solidFill>
            <a:srgbClr val="008753"/>
          </a:solidFill>
          <a:ln w="9525" cap="flat" cmpd="sng">
            <a:solidFill>
              <a:srgbClr val="0087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60;p14"/>
          <p:cNvSpPr/>
          <p:nvPr/>
        </p:nvSpPr>
        <p:spPr>
          <a:xfrm rot="-5400000">
            <a:off x="5768700" y="3482700"/>
            <a:ext cx="2956200" cy="3794400"/>
          </a:xfrm>
          <a:prstGeom prst="rtTriangle">
            <a:avLst/>
          </a:prstGeom>
          <a:solidFill>
            <a:srgbClr val="FFCE2E"/>
          </a:solidFill>
          <a:ln w="9525" cap="flat" cmpd="sng">
            <a:solidFill>
              <a:srgbClr val="FFCE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TextBox 6"/>
          <p:cNvSpPr txBox="1"/>
          <p:nvPr/>
        </p:nvSpPr>
        <p:spPr>
          <a:xfrm>
            <a:off x="752756" y="156757"/>
            <a:ext cx="72398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Unusual range of behaviors, activities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and restricted interests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DemoRevcube.p3d 0"/>
  <p:tag name="POWER3D OPTIONS" val="Fast "/>
  <p:tag name="POWER3D IMAGE0" val="PWRTRANS.TGA"/>
  <p:tag name="POWER3D SOUND" val="Revolving Cube"/>
  <p:tag name="POWER3D CRC" val="c15bbb63011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1218</TotalTime>
  <Words>752</Words>
  <Application>Microsoft Office PowerPoint</Application>
  <PresentationFormat>On-screen Show (4:3)</PresentationFormat>
  <Paragraphs>135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ＭＳ Ｐゴシック</vt:lpstr>
      <vt:lpstr>Arial</vt:lpstr>
      <vt:lpstr>Calibri</vt:lpstr>
      <vt:lpstr>Georgia</vt:lpstr>
      <vt:lpstr>Wingdings</vt:lpstr>
      <vt:lpstr>Office Theme</vt:lpstr>
      <vt:lpstr>PowerPoint Presentation</vt:lpstr>
      <vt:lpstr>Definition</vt:lpstr>
      <vt:lpstr>Causes of Autism</vt:lpstr>
      <vt:lpstr>PowerPoint Presentation</vt:lpstr>
      <vt:lpstr>PowerPoint Presentation</vt:lpstr>
      <vt:lpstr>Facts </vt:lpstr>
      <vt:lpstr>Characteristics </vt:lpstr>
      <vt:lpstr> </vt:lpstr>
      <vt:lpstr> </vt:lpstr>
      <vt:lpstr>Other known characteristics</vt:lpstr>
      <vt:lpstr>What Can Parents Do?</vt:lpstr>
      <vt:lpstr>PowerPoint Presentation</vt:lpstr>
      <vt:lpstr>PowerPoint Presentation</vt:lpstr>
      <vt:lpstr>PowerPoint Presentation</vt:lpstr>
    </vt:vector>
  </TitlesOfParts>
  <Company>The Shield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Autism</dc:title>
  <dc:creator>lvilla</dc:creator>
  <cp:lastModifiedBy>Laura Villa</cp:lastModifiedBy>
  <cp:revision>144</cp:revision>
  <cp:lastPrinted>2020-08-31T19:35:25Z</cp:lastPrinted>
  <dcterms:created xsi:type="dcterms:W3CDTF">2013-08-29T12:54:54Z</dcterms:created>
  <dcterms:modified xsi:type="dcterms:W3CDTF">2023-09-26T23:24:59Z</dcterms:modified>
</cp:coreProperties>
</file>